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3" r:id="rId4"/>
    <p:sldId id="287" r:id="rId5"/>
    <p:sldId id="278" r:id="rId6"/>
    <p:sldId id="276" r:id="rId7"/>
    <p:sldId id="281" r:id="rId8"/>
    <p:sldId id="269" r:id="rId9"/>
    <p:sldId id="288" r:id="rId10"/>
    <p:sldId id="284" r:id="rId11"/>
    <p:sldId id="291" r:id="rId12"/>
    <p:sldId id="294" r:id="rId13"/>
    <p:sldId id="295" r:id="rId14"/>
    <p:sldId id="297" r:id="rId15"/>
    <p:sldId id="296" r:id="rId16"/>
    <p:sldId id="303" r:id="rId17"/>
    <p:sldId id="299" r:id="rId18"/>
    <p:sldId id="298" r:id="rId19"/>
    <p:sldId id="302" r:id="rId20"/>
    <p:sldId id="301" r:id="rId21"/>
    <p:sldId id="300" r:id="rId22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Inknut Antiqua Medium Bold" pitchFamily="2" charset="0"/>
      <p:regular r:id="rId28"/>
      <p:bold r:id="rId29"/>
    </p:embeddedFont>
    <p:embeddedFont>
      <p:font typeface="Muli Bold" pitchFamily="2" charset="0"/>
      <p:regular r:id="rId30"/>
      <p:bold r:id="rId31"/>
    </p:embeddedFont>
    <p:embeddedFont>
      <p:font typeface="Muli Regular" pitchFamily="2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48CD"/>
    <a:srgbClr val="F5D26B"/>
    <a:srgbClr val="BA4EFD"/>
    <a:srgbClr val="EEEEED"/>
    <a:srgbClr val="F8F8F8"/>
    <a:srgbClr val="C13838"/>
    <a:srgbClr val="CD7070"/>
    <a:srgbClr val="429722"/>
    <a:srgbClr val="63A3A2"/>
    <a:srgbClr val="F4D1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 autoAdjust="0"/>
    <p:restoredTop sz="94720" autoAdjust="0"/>
  </p:normalViewPr>
  <p:slideViewPr>
    <p:cSldViewPr>
      <p:cViewPr varScale="1">
        <p:scale>
          <a:sx n="70" d="100"/>
          <a:sy n="70" d="100"/>
        </p:scale>
        <p:origin x="6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E8BF5-B28D-9243-97C3-C9A2083E188E}" type="datetimeFigureOut">
              <a:rPr kumimoji="1" lang="zh-TW" altLang="en-US" smtClean="0"/>
              <a:t>2021/6/19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FC885-86DB-7849-AA47-414F78BC12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6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FC885-86DB-7849-AA47-414F78BC1240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9469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1FC885-86DB-7849-AA47-414F78BC1240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925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2.sv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689434" y="2605862"/>
            <a:ext cx="2151110" cy="200053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562799" y="3791365"/>
            <a:ext cx="6277745" cy="2737400"/>
            <a:chOff x="0" y="0"/>
            <a:chExt cx="1833600" cy="7995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3600" cy="799538"/>
            </a:xfrm>
            <a:custGeom>
              <a:avLst/>
              <a:gdLst/>
              <a:ahLst/>
              <a:cxnLst/>
              <a:rect l="l" t="t" r="r" b="b"/>
              <a:pathLst>
                <a:path w="1833600" h="799538">
                  <a:moveTo>
                    <a:pt x="1709140" y="799538"/>
                  </a:moveTo>
                  <a:lnTo>
                    <a:pt x="124460" y="799538"/>
                  </a:lnTo>
                  <a:cubicBezTo>
                    <a:pt x="55880" y="799538"/>
                    <a:pt x="0" y="743658"/>
                    <a:pt x="0" y="6750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09140" y="0"/>
                  </a:lnTo>
                  <a:cubicBezTo>
                    <a:pt x="1777721" y="0"/>
                    <a:pt x="1833600" y="55880"/>
                    <a:pt x="1833600" y="124460"/>
                  </a:cubicBezTo>
                  <a:lnTo>
                    <a:pt x="1833600" y="675078"/>
                  </a:lnTo>
                  <a:cubicBezTo>
                    <a:pt x="1833600" y="743658"/>
                    <a:pt x="1777721" y="799538"/>
                    <a:pt x="1709140" y="799538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562799" y="4557599"/>
            <a:ext cx="6283417" cy="4499558"/>
            <a:chOff x="0" y="0"/>
            <a:chExt cx="1835257" cy="13142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35257" cy="1314229"/>
            </a:xfrm>
            <a:custGeom>
              <a:avLst/>
              <a:gdLst/>
              <a:ahLst/>
              <a:cxnLst/>
              <a:rect l="l" t="t" r="r" b="b"/>
              <a:pathLst>
                <a:path w="1835257" h="1314229">
                  <a:moveTo>
                    <a:pt x="1710797" y="1314229"/>
                  </a:moveTo>
                  <a:lnTo>
                    <a:pt x="124460" y="1314229"/>
                  </a:lnTo>
                  <a:cubicBezTo>
                    <a:pt x="55880" y="1314229"/>
                    <a:pt x="0" y="1258349"/>
                    <a:pt x="0" y="118976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10797" y="0"/>
                  </a:lnTo>
                  <a:cubicBezTo>
                    <a:pt x="1779377" y="0"/>
                    <a:pt x="1835257" y="55880"/>
                    <a:pt x="1835257" y="124460"/>
                  </a:cubicBezTo>
                  <a:lnTo>
                    <a:pt x="1835257" y="1189769"/>
                  </a:lnTo>
                  <a:cubicBezTo>
                    <a:pt x="1835257" y="1258349"/>
                    <a:pt x="1779377" y="1314229"/>
                    <a:pt x="1710797" y="131422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8997">
            <a:off x="13435807" y="3277378"/>
            <a:ext cx="2507254" cy="102797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478831" y="2865588"/>
            <a:ext cx="8550706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399" b="1" spc="-103" dirty="0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全球股票分析</a:t>
            </a:r>
            <a:endParaRPr lang="en-US" sz="10399" b="1" spc="-103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144000" y="8752134"/>
            <a:ext cx="2151110" cy="2000532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121768" y="938955"/>
            <a:ext cx="6681454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2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FFFFFF"/>
                </a:solidFill>
                <a:latin typeface="Muli Regular"/>
              </a:rPr>
              <a:t>6/16 2021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029537" y="4863689"/>
            <a:ext cx="7778072" cy="439461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410178" y="8640186"/>
            <a:ext cx="6681454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799" spc="-27" dirty="0">
                <a:solidFill>
                  <a:srgbClr val="FFFFFF"/>
                </a:solidFill>
                <a:latin typeface="Inknut Antiqua Medium Bold"/>
              </a:rPr>
              <a:t>10847026</a:t>
            </a:r>
          </a:p>
          <a:p>
            <a:pPr marL="0" lvl="0" indent="0">
              <a:lnSpc>
                <a:spcPts val="3639"/>
              </a:lnSpc>
              <a:spcBef>
                <a:spcPct val="0"/>
              </a:spcBef>
            </a:pPr>
            <a:r>
              <a:rPr lang="en-US" sz="2799" u="none" spc="-27" dirty="0">
                <a:solidFill>
                  <a:srgbClr val="FFFFFF"/>
                </a:solidFill>
                <a:latin typeface="Inknut Antiqua Medium Bold"/>
              </a:rPr>
              <a:t>四技應外二甲</a:t>
            </a:r>
            <a:r>
              <a:rPr lang="zh-TW" altLang="en-US" sz="2799" u="none" spc="-27" dirty="0">
                <a:solidFill>
                  <a:srgbClr val="FFFFFF"/>
                </a:solidFill>
                <a:latin typeface="Inknut Antiqua Medium Bold"/>
              </a:rPr>
              <a:t> 洪睿鵬</a:t>
            </a:r>
            <a:endParaRPr lang="en-US" sz="2799" u="none" spc="-27" dirty="0">
              <a:solidFill>
                <a:srgbClr val="FFFFFF"/>
              </a:solidFill>
              <a:latin typeface="Inknut Antiqua Medium Bold"/>
            </a:endParaRPr>
          </a:p>
        </p:txBody>
      </p:sp>
      <p:sp>
        <p:nvSpPr>
          <p:cNvPr id="14" name="半框架 13">
            <a:extLst>
              <a:ext uri="{FF2B5EF4-FFF2-40B4-BE49-F238E27FC236}">
                <a16:creationId xmlns:a16="http://schemas.microsoft.com/office/drawing/2014/main" id="{EA3D209C-01B0-024C-92A3-478CD769FE12}"/>
              </a:ext>
            </a:extLst>
          </p:cNvPr>
          <p:cNvSpPr/>
          <p:nvPr/>
        </p:nvSpPr>
        <p:spPr>
          <a:xfrm>
            <a:off x="357809" y="333768"/>
            <a:ext cx="17449800" cy="9333300"/>
          </a:xfrm>
          <a:prstGeom prst="halfFrame">
            <a:avLst>
              <a:gd name="adj1" fmla="val 4772"/>
              <a:gd name="adj2" fmla="val 52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框架 4">
            <a:extLst>
              <a:ext uri="{FF2B5EF4-FFF2-40B4-BE49-F238E27FC236}">
                <a16:creationId xmlns:a16="http://schemas.microsoft.com/office/drawing/2014/main" id="{8D12F16B-CF0A-1D43-ACFC-D0E7C8F493DA}"/>
              </a:ext>
            </a:extLst>
          </p:cNvPr>
          <p:cNvSpPr/>
          <p:nvPr/>
        </p:nvSpPr>
        <p:spPr>
          <a:xfrm>
            <a:off x="228599" y="990600"/>
            <a:ext cx="17830800" cy="8305800"/>
          </a:xfrm>
          <a:prstGeom prst="frame">
            <a:avLst>
              <a:gd name="adj1" fmla="val 7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18194D4-B6C3-0341-BBC0-B070F7442089}"/>
              </a:ext>
            </a:extLst>
          </p:cNvPr>
          <p:cNvGrpSpPr/>
          <p:nvPr/>
        </p:nvGrpSpPr>
        <p:grpSpPr>
          <a:xfrm>
            <a:off x="392537" y="1346066"/>
            <a:ext cx="17502924" cy="7594868"/>
            <a:chOff x="392537" y="1346066"/>
            <a:chExt cx="17502924" cy="7594868"/>
          </a:xfrm>
        </p:grpSpPr>
        <p:sp>
          <p:nvSpPr>
            <p:cNvPr id="10" name="框架 9">
              <a:extLst>
                <a:ext uri="{FF2B5EF4-FFF2-40B4-BE49-F238E27FC236}">
                  <a16:creationId xmlns:a16="http://schemas.microsoft.com/office/drawing/2014/main" id="{9E9E7B4E-A06E-7249-A3A7-D8E57D4CE924}"/>
                </a:ext>
              </a:extLst>
            </p:cNvPr>
            <p:cNvSpPr/>
            <p:nvPr/>
          </p:nvSpPr>
          <p:spPr>
            <a:xfrm>
              <a:off x="392537" y="1346066"/>
              <a:ext cx="17502924" cy="7594868"/>
            </a:xfrm>
            <a:prstGeom prst="frame">
              <a:avLst>
                <a:gd name="adj1" fmla="val 2632"/>
              </a:avLst>
            </a:prstGeom>
            <a:solidFill>
              <a:srgbClr val="F4D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</a:endParaRPr>
            </a:p>
            <a:p>
              <a:pPr algn="ctr"/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4A3509E6-4A2A-B142-870D-E88BE8417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65" y="1485900"/>
              <a:ext cx="17138469" cy="7315200"/>
            </a:xfrm>
            <a:prstGeom prst="rect">
              <a:avLst/>
            </a:prstGeom>
          </p:spPr>
        </p:pic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3DB73F0B-6072-854F-9A84-DF37E98E2677}"/>
              </a:ext>
            </a:extLst>
          </p:cNvPr>
          <p:cNvGrpSpPr/>
          <p:nvPr/>
        </p:nvGrpSpPr>
        <p:grpSpPr>
          <a:xfrm>
            <a:off x="1828800" y="770442"/>
            <a:ext cx="14630399" cy="8746115"/>
            <a:chOff x="1828800" y="770442"/>
            <a:chExt cx="14630399" cy="8746115"/>
          </a:xfrm>
        </p:grpSpPr>
        <p:sp>
          <p:nvSpPr>
            <p:cNvPr id="11" name="框架 10">
              <a:extLst>
                <a:ext uri="{FF2B5EF4-FFF2-40B4-BE49-F238E27FC236}">
                  <a16:creationId xmlns:a16="http://schemas.microsoft.com/office/drawing/2014/main" id="{C9C52A5F-B00F-4B44-B7A1-4C0890543819}"/>
                </a:ext>
              </a:extLst>
            </p:cNvPr>
            <p:cNvSpPr/>
            <p:nvPr/>
          </p:nvSpPr>
          <p:spPr>
            <a:xfrm>
              <a:off x="1828800" y="770442"/>
              <a:ext cx="14630399" cy="8746115"/>
            </a:xfrm>
            <a:prstGeom prst="frame">
              <a:avLst>
                <a:gd name="adj1" fmla="val 2632"/>
              </a:avLst>
            </a:prstGeom>
            <a:solidFill>
              <a:srgbClr val="F4D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</a:endParaRPr>
            </a:p>
            <a:p>
              <a:pPr algn="ctr"/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9E4D908-AB88-8040-9FA9-AAD4469C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742" y="990600"/>
              <a:ext cx="14238514" cy="830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8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889962" y="829571"/>
            <a:ext cx="2053547" cy="7868918"/>
            <a:chOff x="0" y="0"/>
            <a:chExt cx="849025" cy="32533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9025" cy="3253350"/>
            </a:xfrm>
            <a:custGeom>
              <a:avLst/>
              <a:gdLst/>
              <a:ahLst/>
              <a:cxnLst/>
              <a:rect l="l" t="t" r="r" b="b"/>
              <a:pathLst>
                <a:path w="849025" h="3253350">
                  <a:moveTo>
                    <a:pt x="724565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4565" y="0"/>
                  </a:lnTo>
                  <a:cubicBezTo>
                    <a:pt x="793145" y="0"/>
                    <a:pt x="849025" y="55880"/>
                    <a:pt x="849025" y="124460"/>
                  </a:cubicBezTo>
                  <a:lnTo>
                    <a:pt x="849025" y="3128890"/>
                  </a:lnTo>
                  <a:cubicBezTo>
                    <a:pt x="849025" y="3197470"/>
                    <a:pt x="793145" y="3253350"/>
                    <a:pt x="724565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542097" y="-971832"/>
            <a:ext cx="2151110" cy="2000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62401" y="829570"/>
            <a:ext cx="14349990" cy="8627858"/>
            <a:chOff x="0" y="0"/>
            <a:chExt cx="3690051" cy="35671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1028700" y="8737113"/>
            <a:ext cx="720315" cy="720315"/>
            <a:chOff x="0" y="0"/>
            <a:chExt cx="960421" cy="960421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>
              <a:off x="0" y="0"/>
              <a:ext cx="960421" cy="960421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34750" y="234750"/>
              <a:ext cx="490920" cy="49092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347820" y="1469538"/>
            <a:ext cx="5708658" cy="2788668"/>
            <a:chOff x="0" y="76200"/>
            <a:chExt cx="7611543" cy="371822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76200"/>
              <a:ext cx="7611543" cy="2701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0"/>
                </a:lnSpc>
              </a:pPr>
              <a:r>
                <a:rPr lang="en-US" sz="7200" spc="-72" dirty="0">
                  <a:solidFill>
                    <a:srgbClr val="0048CD"/>
                  </a:solidFill>
                  <a:latin typeface="Muli Bold"/>
                </a:rPr>
                <a:t>Import</a:t>
              </a:r>
            </a:p>
            <a:p>
              <a:pPr>
                <a:lnSpc>
                  <a:spcPts val="7920"/>
                </a:lnSpc>
              </a:pPr>
              <a:r>
                <a:rPr lang="en-US" sz="7200" spc="-72" dirty="0">
                  <a:solidFill>
                    <a:srgbClr val="0048CD"/>
                  </a:solidFill>
                  <a:latin typeface="Muli Bold"/>
                </a:rPr>
                <a:t>module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3179811"/>
              <a:ext cx="6096739" cy="614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endParaRPr lang="en-US" sz="2800" dirty="0">
                <a:solidFill>
                  <a:srgbClr val="000000"/>
                </a:solidFill>
                <a:latin typeface="Muli Regular"/>
              </a:endParaRPr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183100" y="8855421"/>
            <a:ext cx="2151110" cy="2000532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B5D75AD-C4E5-F443-98B2-95519FBB9D01}"/>
              </a:ext>
            </a:extLst>
          </p:cNvPr>
          <p:cNvSpPr/>
          <p:nvPr/>
        </p:nvSpPr>
        <p:spPr>
          <a:xfrm>
            <a:off x="4327023" y="1618332"/>
            <a:ext cx="7199407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500" b="1" dirty="0">
                <a:solidFill>
                  <a:schemeClr val="bg1"/>
                </a:solidFill>
                <a:latin typeface="Britannic Bold" panose="020B0903060703020204" pitchFamily="34" charset="0"/>
              </a:rPr>
              <a:t>Request</a:t>
            </a:r>
            <a:r>
              <a:rPr kumimoji="1" lang="zh-TW" altLang="en-US" sz="4500" b="1" dirty="0">
                <a:solidFill>
                  <a:schemeClr val="bg1"/>
                </a:solidFill>
                <a:latin typeface="Britannic Bold" panose="020B0903060703020204" pitchFamily="34" charset="0"/>
              </a:rPr>
              <a:t>  </a:t>
            </a:r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</a:rPr>
              <a:t>:</a:t>
            </a:r>
            <a:r>
              <a:rPr kumimoji="1" lang="zh-TW" altLang="en-US" sz="4500" dirty="0">
                <a:solidFill>
                  <a:schemeClr val="bg1"/>
                </a:solidFill>
                <a:latin typeface="Britannic Bold" panose="020B0903060703020204" pitchFamily="34" charset="0"/>
              </a:rPr>
              <a:t> </a:t>
            </a:r>
            <a:r>
              <a:rPr kumimoji="1"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向</a:t>
            </a:r>
            <a:r>
              <a:rPr kumimoji="1" lang="en-US" altLang="zh-TW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HTTP</a:t>
            </a:r>
            <a:r>
              <a:rPr kumimoji="1"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請求資料</a:t>
            </a:r>
            <a:endParaRPr kumimoji="1" lang="en-US" altLang="zh-TW" sz="4500" dirty="0">
              <a:solidFill>
                <a:schemeClr val="bg1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4201E4-4EEE-F249-BCEE-BE840604FCF1}"/>
              </a:ext>
            </a:extLst>
          </p:cNvPr>
          <p:cNvSpPr/>
          <p:nvPr/>
        </p:nvSpPr>
        <p:spPr>
          <a:xfrm>
            <a:off x="4484579" y="3708787"/>
            <a:ext cx="1344681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500" dirty="0" err="1">
                <a:solidFill>
                  <a:schemeClr val="bg1"/>
                </a:solidFill>
                <a:latin typeface="Britannic Bold" panose="020B0903060703020204" pitchFamily="34" charset="0"/>
              </a:rPr>
              <a:t>Numpy</a:t>
            </a:r>
            <a:r>
              <a:rPr kumimoji="1" lang="zh-TW" altLang="en-US" sz="4500" dirty="0">
                <a:solidFill>
                  <a:schemeClr val="bg1"/>
                </a:solidFill>
                <a:latin typeface="Britannic Bold" panose="020B0903060703020204" pitchFamily="34" charset="0"/>
              </a:rPr>
              <a:t>   </a:t>
            </a:r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</a:rPr>
              <a:t>: </a:t>
            </a:r>
            <a:r>
              <a:rPr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擴充程式庫、支援大量的維度陣列與矩陣 </a:t>
            </a:r>
            <a:endParaRPr lang="en-US" altLang="zh-TW" sz="4500" dirty="0">
              <a:solidFill>
                <a:schemeClr val="bg1"/>
              </a:solidFill>
              <a:latin typeface="Heiti TC Medium" pitchFamily="2" charset="-128"/>
              <a:ea typeface="Heiti TC Medium" pitchFamily="2" charset="-128"/>
            </a:endParaRPr>
          </a:p>
          <a:p>
            <a:r>
              <a:rPr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                運算也針對陣列運算提供大量的數學函式庫</a:t>
            </a:r>
            <a:endParaRPr lang="en-US" altLang="zh-TW" sz="4500" dirty="0">
              <a:solidFill>
                <a:schemeClr val="bg1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582C745-A732-0D49-B933-BF89403432A3}"/>
              </a:ext>
            </a:extLst>
          </p:cNvPr>
          <p:cNvSpPr/>
          <p:nvPr/>
        </p:nvSpPr>
        <p:spPr>
          <a:xfrm>
            <a:off x="4647532" y="5915983"/>
            <a:ext cx="1365149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 Json</a:t>
            </a:r>
            <a:r>
              <a:rPr kumimoji="1" lang="zh-TW" altLang="en-US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    </a:t>
            </a:r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: </a:t>
            </a:r>
            <a:r>
              <a:rPr kumimoji="1"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資料交換語言 將資料轉換為機器可懂的格式</a:t>
            </a:r>
            <a:endParaRPr lang="zh-TW" altLang="en-US" sz="4500" dirty="0">
              <a:solidFill>
                <a:schemeClr val="bg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0FD4BC4-453C-4347-9850-C2FE1FD1094A}"/>
              </a:ext>
            </a:extLst>
          </p:cNvPr>
          <p:cNvSpPr/>
          <p:nvPr/>
        </p:nvSpPr>
        <p:spPr>
          <a:xfrm>
            <a:off x="4431830" y="7578784"/>
            <a:ext cx="1384866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Pandas</a:t>
            </a:r>
            <a:r>
              <a:rPr kumimoji="1" lang="zh-TW" altLang="en-US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  </a:t>
            </a:r>
            <a:r>
              <a:rPr kumimoji="1" lang="en-US" altLang="zh-TW" sz="45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: </a:t>
            </a:r>
            <a:r>
              <a:rPr kumimoji="1" lang="zh-TW" altLang="en-US" sz="45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數據操縱和分析的軟體庫 主要用於數據分析</a:t>
            </a:r>
            <a:endParaRPr kumimoji="1" lang="en-US" altLang="zh-TW" sz="4500" dirty="0">
              <a:solidFill>
                <a:schemeClr val="bg1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9C81785-9864-8241-B840-06DFBED473F5}"/>
              </a:ext>
            </a:extLst>
          </p:cNvPr>
          <p:cNvSpPr/>
          <p:nvPr/>
        </p:nvSpPr>
        <p:spPr>
          <a:xfrm>
            <a:off x="7239000" y="2354132"/>
            <a:ext cx="95109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i="1" dirty="0">
                <a:solidFill>
                  <a:schemeClr val="bg1"/>
                </a:solidFill>
                <a:latin typeface="Britannic Bold" panose="020B0903060703020204" pitchFamily="34" charset="0"/>
              </a:rPr>
              <a:t>“Requests is an elegant and simple HTTP library for Python, </a:t>
            </a:r>
          </a:p>
          <a:p>
            <a:r>
              <a:rPr lang="en-US" altLang="zh-TW" sz="2700" i="1" dirty="0">
                <a:solidFill>
                  <a:schemeClr val="bg1"/>
                </a:solidFill>
                <a:latin typeface="Britannic Bold" panose="020B0903060703020204" pitchFamily="34" charset="0"/>
              </a:rPr>
              <a:t>built for human beings.” 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5B1A52B0-DD4D-EE47-9CCE-9301EAA92249}"/>
              </a:ext>
            </a:extLst>
          </p:cNvPr>
          <p:cNvSpPr/>
          <p:nvPr/>
        </p:nvSpPr>
        <p:spPr>
          <a:xfrm>
            <a:off x="4223968" y="1518743"/>
            <a:ext cx="2383564" cy="973628"/>
          </a:xfrm>
          <a:prstGeom prst="frame">
            <a:avLst/>
          </a:prstGeom>
          <a:solidFill>
            <a:srgbClr val="F5D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2" name="框架 21">
            <a:extLst>
              <a:ext uri="{FF2B5EF4-FFF2-40B4-BE49-F238E27FC236}">
                <a16:creationId xmlns:a16="http://schemas.microsoft.com/office/drawing/2014/main" id="{A58175B7-0E06-8F46-903C-B15ABF8ADCBE}"/>
              </a:ext>
            </a:extLst>
          </p:cNvPr>
          <p:cNvSpPr/>
          <p:nvPr/>
        </p:nvSpPr>
        <p:spPr>
          <a:xfrm>
            <a:off x="4223968" y="3671724"/>
            <a:ext cx="2383564" cy="973628"/>
          </a:xfrm>
          <a:prstGeom prst="frame">
            <a:avLst/>
          </a:prstGeom>
          <a:solidFill>
            <a:srgbClr val="F5D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9" name="框架 28">
            <a:extLst>
              <a:ext uri="{FF2B5EF4-FFF2-40B4-BE49-F238E27FC236}">
                <a16:creationId xmlns:a16="http://schemas.microsoft.com/office/drawing/2014/main" id="{874A7055-B5D2-8441-8B82-A80771DBF5EF}"/>
              </a:ext>
            </a:extLst>
          </p:cNvPr>
          <p:cNvSpPr/>
          <p:nvPr/>
        </p:nvSpPr>
        <p:spPr>
          <a:xfrm>
            <a:off x="4223968" y="5839549"/>
            <a:ext cx="2383564" cy="973628"/>
          </a:xfrm>
          <a:prstGeom prst="frame">
            <a:avLst/>
          </a:prstGeom>
          <a:solidFill>
            <a:srgbClr val="F5D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0" name="框架 29">
            <a:extLst>
              <a:ext uri="{FF2B5EF4-FFF2-40B4-BE49-F238E27FC236}">
                <a16:creationId xmlns:a16="http://schemas.microsoft.com/office/drawing/2014/main" id="{E983DEEC-5D99-6141-A80F-53888012BF02}"/>
              </a:ext>
            </a:extLst>
          </p:cNvPr>
          <p:cNvSpPr/>
          <p:nvPr/>
        </p:nvSpPr>
        <p:spPr>
          <a:xfrm>
            <a:off x="4223968" y="7521382"/>
            <a:ext cx="2383564" cy="973628"/>
          </a:xfrm>
          <a:prstGeom prst="frame">
            <a:avLst/>
          </a:prstGeom>
          <a:solidFill>
            <a:srgbClr val="F5D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99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4747" y="9334499"/>
            <a:ext cx="1821325" cy="169383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232865" y="3868764"/>
            <a:ext cx="15468601" cy="4495800"/>
            <a:chOff x="0" y="0"/>
            <a:chExt cx="4833405" cy="5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3405" cy="5167454"/>
            </a:xfrm>
            <a:custGeom>
              <a:avLst/>
              <a:gdLst/>
              <a:ahLst/>
              <a:cxnLst/>
              <a:rect l="l" t="t" r="r" b="b"/>
              <a:pathLst>
                <a:path w="4833405" h="5167454">
                  <a:moveTo>
                    <a:pt x="4708945" y="5167454"/>
                  </a:moveTo>
                  <a:lnTo>
                    <a:pt x="124460" y="5167454"/>
                  </a:lnTo>
                  <a:cubicBezTo>
                    <a:pt x="55880" y="5167454"/>
                    <a:pt x="0" y="5111574"/>
                    <a:pt x="0" y="50429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042995"/>
                  </a:lnTo>
                  <a:cubicBezTo>
                    <a:pt x="4833405" y="5111574"/>
                    <a:pt x="4777525" y="5167454"/>
                    <a:pt x="4708945" y="516745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graphicFrame>
        <p:nvGraphicFramePr>
          <p:cNvPr id="24" name="表格 4">
            <a:extLst>
              <a:ext uri="{FF2B5EF4-FFF2-40B4-BE49-F238E27FC236}">
                <a16:creationId xmlns:a16="http://schemas.microsoft.com/office/drawing/2014/main" id="{9ED57D53-7CCA-D547-96C7-6D15A57EC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101702"/>
              </p:ext>
            </p:extLst>
          </p:nvPr>
        </p:nvGraphicFramePr>
        <p:xfrm>
          <a:off x="1520917" y="4142063"/>
          <a:ext cx="14822392" cy="39492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241">
                  <a:extLst>
                    <a:ext uri="{9D8B030D-6E8A-4147-A177-3AD203B41FA5}">
                      <a16:colId xmlns:a16="http://schemas.microsoft.com/office/drawing/2014/main" val="2887902205"/>
                    </a:ext>
                  </a:extLst>
                </a:gridCol>
                <a:gridCol w="5946192">
                  <a:extLst>
                    <a:ext uri="{9D8B030D-6E8A-4147-A177-3AD203B41FA5}">
                      <a16:colId xmlns:a16="http://schemas.microsoft.com/office/drawing/2014/main" val="3076079262"/>
                    </a:ext>
                  </a:extLst>
                </a:gridCol>
                <a:gridCol w="6807959">
                  <a:extLst>
                    <a:ext uri="{9D8B030D-6E8A-4147-A177-3AD203B41FA5}">
                      <a16:colId xmlns:a16="http://schemas.microsoft.com/office/drawing/2014/main" val="725573473"/>
                    </a:ext>
                  </a:extLst>
                </a:gridCol>
              </a:tblGrid>
              <a:tr h="866053">
                <a:tc>
                  <a:txBody>
                    <a:bodyPr/>
                    <a:lstStyle/>
                    <a:p>
                      <a:endParaRPr lang="zh-TW" altLang="en-US" sz="2800" b="0" i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4000" b="1" i="0" dirty="0">
                          <a:latin typeface="Britannic Bold" panose="020B0903060703020204" pitchFamily="34" charset="0"/>
                          <a:ea typeface="HEITI TC MEDIUM" pitchFamily="2" charset="-128"/>
                        </a:rPr>
                        <a:t>Get</a:t>
                      </a:r>
                      <a:endParaRPr lang="zh-TW" altLang="en-US" sz="4000" b="1" i="0" dirty="0">
                        <a:latin typeface="Britannic Bold" panose="020B0903060703020204" pitchFamily="34" charset="0"/>
                        <a:ea typeface="HEITI TC MEDIUM" pitchFamily="2" charset="-128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4000" b="1" i="0" kern="1200" dirty="0">
                          <a:solidFill>
                            <a:schemeClr val="lt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Post</a:t>
                      </a:r>
                      <a:endParaRPr lang="zh-TW" altLang="en-US" sz="4000" b="1" i="0" kern="1200" dirty="0">
                        <a:solidFill>
                          <a:schemeClr val="lt1"/>
                        </a:solidFill>
                        <a:latin typeface="Britannic Bold" panose="020B0903060703020204" pitchFamily="34" charset="0"/>
                        <a:ea typeface="HEITI TC MEDIUM" pitchFamily="2" charset="-128"/>
                        <a:cs typeface="+mn-cs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746783"/>
                  </a:ext>
                </a:extLst>
              </a:tr>
              <a:tr h="10277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i="0" dirty="0">
                          <a:solidFill>
                            <a:schemeClr val="bg1"/>
                          </a:solidFill>
                          <a:latin typeface="Heiti TC Medium" pitchFamily="2" charset="-128"/>
                          <a:ea typeface="Heiti TC Medium" pitchFamily="2" charset="-128"/>
                        </a:rPr>
                        <a:t>網址差異</a:t>
                      </a: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iti TC Medium" pitchFamily="2" charset="-128"/>
                          <a:ea typeface="Heiti TC Medium" pitchFamily="2" charset="-128"/>
                          <a:cs typeface="+mn-cs"/>
                        </a:rPr>
                        <a:t>網址會帶有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HTML Form </a:t>
                      </a:r>
                      <a:r>
                        <a:rPr lang="zh-TW" altLang="en-US" sz="2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iti TC Medium" pitchFamily="2" charset="-128"/>
                          <a:ea typeface="Heiti TC Medium" pitchFamily="2" charset="-128"/>
                          <a:cs typeface="+mn-cs"/>
                        </a:rPr>
                        <a:t>表單的參數與資料。</a:t>
                      </a:r>
                      <a:endParaRPr lang="zh-TW" altLang="en-US" sz="2800" b="0" i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資料傳遞時，網址並不會改變。</a:t>
                      </a:r>
                    </a:p>
                    <a:p>
                      <a:endParaRPr lang="zh-TW" altLang="en-US" sz="2800" b="0" i="0" dirty="0"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8785"/>
                  </a:ext>
                </a:extLst>
              </a:tr>
              <a:tr h="10277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i="0" dirty="0">
                          <a:solidFill>
                            <a:schemeClr val="bg1"/>
                          </a:solidFill>
                          <a:latin typeface="Heiti TC Medium" pitchFamily="2" charset="-128"/>
                          <a:ea typeface="Heiti TC Medium" pitchFamily="2" charset="-128"/>
                        </a:rPr>
                        <a:t>資料傳遞量</a:t>
                      </a:r>
                      <a:endParaRPr lang="en-US" altLang="zh-TW" sz="2800" b="0" i="0" dirty="0">
                        <a:solidFill>
                          <a:schemeClr val="bg1"/>
                        </a:solidFill>
                        <a:latin typeface="Heiti TC Medium" pitchFamily="2" charset="-128"/>
                        <a:ea typeface="Heiti TC Medium" pitchFamily="2" charset="-128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由於是透過 </a:t>
                      </a: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URL</a:t>
                      </a:r>
                      <a:r>
                        <a:rPr lang="en-US" sz="2800" b="0" i="0" kern="1200" dirty="0">
                          <a:solidFill>
                            <a:schemeClr val="lt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 </a:t>
                      </a: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帶資料，所以有長度限制。</a:t>
                      </a:r>
                    </a:p>
                  </a:txBody>
                  <a:tcPr marL="32316" marR="32316" marT="32316" marB="323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由於不透過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URL</a:t>
                      </a:r>
                      <a:r>
                        <a:rPr lang="en-US" altLang="zh-TW" sz="2800" b="0" i="0" kern="1200" dirty="0">
                          <a:solidFill>
                            <a:schemeClr val="lt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 </a:t>
                      </a: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帶參數，所以不受限於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URL</a:t>
                      </a:r>
                      <a:r>
                        <a:rPr lang="en-US" altLang="zh-TW" sz="2800" b="0" i="0" kern="1200" dirty="0">
                          <a:solidFill>
                            <a:schemeClr val="lt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 </a:t>
                      </a: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長度限制。</a:t>
                      </a: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318631"/>
                  </a:ext>
                </a:extLst>
              </a:tr>
              <a:tr h="102771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800" b="0" i="0" dirty="0">
                          <a:solidFill>
                            <a:schemeClr val="bg1"/>
                          </a:solidFill>
                          <a:latin typeface="Heiti TC Medium" pitchFamily="2" charset="-128"/>
                          <a:ea typeface="Heiti TC Medium" pitchFamily="2" charset="-128"/>
                        </a:rPr>
                        <a:t>安全性</a:t>
                      </a: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48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表單參數與填寫內容可在 </a:t>
                      </a:r>
                      <a:r>
                        <a:rPr lang="en-US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URL</a:t>
                      </a:r>
                      <a:r>
                        <a:rPr lang="en-US" sz="2800" b="0" i="0" kern="1200" dirty="0">
                          <a:solidFill>
                            <a:schemeClr val="lt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 </a:t>
                      </a:r>
                      <a:r>
                        <a:rPr lang="zh-TW" altLang="en-US" sz="2800" b="0" i="0" dirty="0">
                          <a:effectLst/>
                          <a:latin typeface="Heiti TC Medium" pitchFamily="2" charset="-128"/>
                          <a:ea typeface="Heiti TC Medium" pitchFamily="2" charset="-128"/>
                        </a:rPr>
                        <a:t>看到。</a:t>
                      </a:r>
                    </a:p>
                  </a:txBody>
                  <a:tcPr marL="32316" marR="32316" marT="32316" marB="323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2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iti TC Medium" pitchFamily="2" charset="-128"/>
                          <a:ea typeface="Heiti TC Medium" pitchFamily="2" charset="-128"/>
                          <a:cs typeface="+mn-cs"/>
                        </a:rPr>
                        <a:t>透過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HTTP Request </a:t>
                      </a:r>
                      <a:r>
                        <a:rPr lang="zh-TW" altLang="en-US" sz="2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Heiti TC Medium" pitchFamily="2" charset="-128"/>
                          <a:ea typeface="Heiti TC Medium" pitchFamily="2" charset="-128"/>
                          <a:cs typeface="+mn-cs"/>
                        </a:rPr>
                        <a:t>方式，故參數與填寫內容不會顯示於 </a:t>
                      </a:r>
                      <a:r>
                        <a:rPr lang="en-US" altLang="zh-TW" sz="2800" b="0" i="0" kern="1200" dirty="0">
                          <a:solidFill>
                            <a:schemeClr val="tx1"/>
                          </a:solidFill>
                          <a:latin typeface="Britannic Bold" panose="020B0903060703020204" pitchFamily="34" charset="0"/>
                          <a:ea typeface="Heiti TC Medium" pitchFamily="2" charset="-128"/>
                          <a:cs typeface="+mn-cs"/>
                        </a:rPr>
                        <a:t>URL</a:t>
                      </a:r>
                      <a:endParaRPr lang="zh-TW" altLang="en-US" sz="2800" b="0" i="0" kern="1200" dirty="0">
                        <a:solidFill>
                          <a:schemeClr val="tx1"/>
                        </a:solidFill>
                        <a:latin typeface="Britannic Bold" panose="020B0903060703020204" pitchFamily="34" charset="0"/>
                        <a:ea typeface="Heiti TC Medium" pitchFamily="2" charset="-128"/>
                        <a:cs typeface="+mn-cs"/>
                      </a:endParaRPr>
                    </a:p>
                  </a:txBody>
                  <a:tcPr marL="103412" marR="103412" marT="51706" marB="5170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16477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0AC5C6A1-A91C-2847-82AD-B65F2E0D2B1E}"/>
              </a:ext>
            </a:extLst>
          </p:cNvPr>
          <p:cNvGrpSpPr/>
          <p:nvPr/>
        </p:nvGrpSpPr>
        <p:grpSpPr>
          <a:xfrm>
            <a:off x="380999" y="952500"/>
            <a:ext cx="17526000" cy="2328172"/>
            <a:chOff x="381000" y="647700"/>
            <a:chExt cx="17526000" cy="2328172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063D79B-72C7-8446-995C-BAF54A050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17" y="952500"/>
              <a:ext cx="16976165" cy="1752600"/>
            </a:xfrm>
            <a:prstGeom prst="rect">
              <a:avLst/>
            </a:prstGeom>
          </p:spPr>
        </p:pic>
        <p:sp>
          <p:nvSpPr>
            <p:cNvPr id="5" name="框架 4">
              <a:extLst>
                <a:ext uri="{FF2B5EF4-FFF2-40B4-BE49-F238E27FC236}">
                  <a16:creationId xmlns:a16="http://schemas.microsoft.com/office/drawing/2014/main" id="{0E8EC2BA-98E6-6A41-9504-76EFFC316385}"/>
                </a:ext>
              </a:extLst>
            </p:cNvPr>
            <p:cNvSpPr/>
            <p:nvPr/>
          </p:nvSpPr>
          <p:spPr>
            <a:xfrm>
              <a:off x="381000" y="647700"/>
              <a:ext cx="17526000" cy="2328172"/>
            </a:xfrm>
            <a:prstGeom prst="frame">
              <a:avLst>
                <a:gd name="adj1" fmla="val 14119"/>
              </a:avLst>
            </a:prstGeom>
            <a:solidFill>
              <a:srgbClr val="F4D1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5CA6CE19-406E-464B-889E-F69697BB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591771" y="9334500"/>
            <a:ext cx="1821325" cy="1693833"/>
          </a:xfrm>
          <a:prstGeom prst="rect">
            <a:avLst/>
          </a:prstGeom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4C2A9143-2E26-904A-B664-DC8AFFF62BA3}"/>
              </a:ext>
            </a:extLst>
          </p:cNvPr>
          <p:cNvGrpSpPr/>
          <p:nvPr/>
        </p:nvGrpSpPr>
        <p:grpSpPr>
          <a:xfrm>
            <a:off x="381000" y="5264792"/>
            <a:ext cx="17525999" cy="2783549"/>
            <a:chOff x="380999" y="5052466"/>
            <a:chExt cx="17525999" cy="2783549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45D809F-8722-324B-B9F9-2AA88311CCBD}"/>
                </a:ext>
              </a:extLst>
            </p:cNvPr>
            <p:cNvSpPr/>
            <p:nvPr/>
          </p:nvSpPr>
          <p:spPr>
            <a:xfrm>
              <a:off x="380999" y="5052466"/>
              <a:ext cx="17525999" cy="27835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AF4B20B-877E-1F4E-84AF-7B8137578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5"/>
            <a:stretch/>
          </p:blipFill>
          <p:spPr>
            <a:xfrm>
              <a:off x="816421" y="5571034"/>
              <a:ext cx="16655152" cy="1746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7464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4747" y="9334499"/>
            <a:ext cx="1821325" cy="169383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0E8EC2BA-98E6-6A41-9504-76EFFC316385}"/>
              </a:ext>
            </a:extLst>
          </p:cNvPr>
          <p:cNvSpPr/>
          <p:nvPr/>
        </p:nvSpPr>
        <p:spPr>
          <a:xfrm>
            <a:off x="381000" y="1244762"/>
            <a:ext cx="17526000" cy="2328172"/>
          </a:xfrm>
          <a:prstGeom prst="frame">
            <a:avLst>
              <a:gd name="adj1" fmla="val 14119"/>
            </a:avLst>
          </a:prstGeom>
          <a:solidFill>
            <a:srgbClr val="F4D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CA6CE19-406E-464B-889E-F69697BB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591771" y="9334500"/>
            <a:ext cx="1821325" cy="1693833"/>
          </a:xfrm>
          <a:prstGeom prst="rect">
            <a:avLst/>
          </a:prstGeom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1CFA2BCD-C168-3E49-A920-E5AFB9BA111F}"/>
              </a:ext>
            </a:extLst>
          </p:cNvPr>
          <p:cNvGrpSpPr/>
          <p:nvPr/>
        </p:nvGrpSpPr>
        <p:grpSpPr>
          <a:xfrm>
            <a:off x="518458" y="4627448"/>
            <a:ext cx="17251084" cy="4173238"/>
            <a:chOff x="674649" y="4822191"/>
            <a:chExt cx="17251084" cy="4173238"/>
          </a:xfrm>
        </p:grpSpPr>
        <p:grpSp>
          <p:nvGrpSpPr>
            <p:cNvPr id="3" name="Group 3"/>
            <p:cNvGrpSpPr/>
            <p:nvPr/>
          </p:nvGrpSpPr>
          <p:grpSpPr>
            <a:xfrm>
              <a:off x="674649" y="4822191"/>
              <a:ext cx="17251084" cy="4173238"/>
              <a:chOff x="0" y="0"/>
              <a:chExt cx="4833405" cy="516745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833405" cy="5167454"/>
              </a:xfrm>
              <a:custGeom>
                <a:avLst/>
                <a:gdLst/>
                <a:ahLst/>
                <a:cxnLst/>
                <a:rect l="l" t="t" r="r" b="b"/>
                <a:pathLst>
                  <a:path w="4833405" h="5167454">
                    <a:moveTo>
                      <a:pt x="4708945" y="5167454"/>
                    </a:moveTo>
                    <a:lnTo>
                      <a:pt x="124460" y="5167454"/>
                    </a:lnTo>
                    <a:cubicBezTo>
                      <a:pt x="55880" y="5167454"/>
                      <a:pt x="0" y="5111574"/>
                      <a:pt x="0" y="50429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08945" y="0"/>
                    </a:lnTo>
                    <a:cubicBezTo>
                      <a:pt x="4777525" y="0"/>
                      <a:pt x="4833405" y="55880"/>
                      <a:pt x="4833405" y="124460"/>
                    </a:cubicBezTo>
                    <a:lnTo>
                      <a:pt x="4833405" y="5042995"/>
                    </a:lnTo>
                    <a:cubicBezTo>
                      <a:pt x="4833405" y="5111574"/>
                      <a:pt x="4777525" y="5167454"/>
                      <a:pt x="4708945" y="5167454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grpSp>
          <p:nvGrpSpPr>
            <p:cNvPr id="17" name="群組 16">
              <a:extLst>
                <a:ext uri="{FF2B5EF4-FFF2-40B4-BE49-F238E27FC236}">
                  <a16:creationId xmlns:a16="http://schemas.microsoft.com/office/drawing/2014/main" id="{7103E03A-7884-0640-B250-0A1E719BF92F}"/>
                </a:ext>
              </a:extLst>
            </p:cNvPr>
            <p:cNvGrpSpPr/>
            <p:nvPr/>
          </p:nvGrpSpPr>
          <p:grpSpPr>
            <a:xfrm>
              <a:off x="860102" y="5307480"/>
              <a:ext cx="16543635" cy="3120603"/>
              <a:chOff x="860102" y="5307480"/>
              <a:chExt cx="16543635" cy="3120603"/>
            </a:xfrm>
          </p:grpSpPr>
          <p:grpSp>
            <p:nvGrpSpPr>
              <p:cNvPr id="16" name="群組 15">
                <a:extLst>
                  <a:ext uri="{FF2B5EF4-FFF2-40B4-BE49-F238E27FC236}">
                    <a16:creationId xmlns:a16="http://schemas.microsoft.com/office/drawing/2014/main" id="{FE6D9794-B5E1-6646-B85C-C11ED2ECF5DD}"/>
                  </a:ext>
                </a:extLst>
              </p:cNvPr>
              <p:cNvGrpSpPr/>
              <p:nvPr/>
            </p:nvGrpSpPr>
            <p:grpSpPr>
              <a:xfrm>
                <a:off x="860102" y="5307480"/>
                <a:ext cx="16543635" cy="2077915"/>
                <a:chOff x="860102" y="5307480"/>
                <a:chExt cx="16543635" cy="2077915"/>
              </a:xfrm>
            </p:grpSpPr>
            <p:sp>
              <p:nvSpPr>
                <p:cNvPr id="10" name="圓角矩形 9">
                  <a:extLst>
                    <a:ext uri="{FF2B5EF4-FFF2-40B4-BE49-F238E27FC236}">
                      <a16:creationId xmlns:a16="http://schemas.microsoft.com/office/drawing/2014/main" id="{76E1EFE1-0F35-8740-9A7D-AF78E178383B}"/>
                    </a:ext>
                  </a:extLst>
                </p:cNvPr>
                <p:cNvSpPr/>
                <p:nvPr/>
              </p:nvSpPr>
              <p:spPr>
                <a:xfrm>
                  <a:off x="884263" y="5307480"/>
                  <a:ext cx="6903002" cy="861775"/>
                </a:xfrm>
                <a:prstGeom prst="roundRect">
                  <a:avLst/>
                </a:prstGeom>
                <a:solidFill>
                  <a:srgbClr val="2448CD">
                    <a:alpha val="7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12" name="圓角矩形 11">
                  <a:extLst>
                    <a:ext uri="{FF2B5EF4-FFF2-40B4-BE49-F238E27FC236}">
                      <a16:creationId xmlns:a16="http://schemas.microsoft.com/office/drawing/2014/main" id="{7A679371-577C-E141-AF9A-86C1951F0F77}"/>
                    </a:ext>
                  </a:extLst>
                </p:cNvPr>
                <p:cNvSpPr/>
                <p:nvPr/>
              </p:nvSpPr>
              <p:spPr>
                <a:xfrm>
                  <a:off x="860102" y="6523620"/>
                  <a:ext cx="6583337" cy="861775"/>
                </a:xfrm>
                <a:prstGeom prst="roundRect">
                  <a:avLst/>
                </a:prstGeom>
                <a:solidFill>
                  <a:srgbClr val="2448CD">
                    <a:alpha val="7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7CACA97-2B47-9746-B598-011BEEA7FAEB}"/>
                    </a:ext>
                  </a:extLst>
                </p:cNvPr>
                <p:cNvSpPr txBox="1"/>
                <p:nvPr/>
              </p:nvSpPr>
              <p:spPr>
                <a:xfrm>
                  <a:off x="973476" y="5341688"/>
                  <a:ext cx="16430261" cy="19389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4000" dirty="0" err="1">
                      <a:latin typeface="Britannic Bold" panose="020B0903060703020204" pitchFamily="34" charset="0"/>
                      <a:ea typeface="Heiti TC Medium" pitchFamily="2" charset="-128"/>
                    </a:rPr>
                    <a:t>Json.loads</a:t>
                  </a:r>
                  <a:r>
                    <a:rPr kumimoji="1" lang="en-US" altLang="zh-TW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 (</a:t>
                  </a:r>
                  <a:r>
                    <a:rPr kumimoji="1" lang="zh-TW" altLang="en-US" sz="4000" dirty="0">
                      <a:latin typeface="Heiti TC Medium" pitchFamily="2" charset="-128"/>
                      <a:ea typeface="Heiti TC Medium" pitchFamily="2" charset="-128"/>
                    </a:rPr>
                    <a:t>反序列化</a:t>
                  </a:r>
                  <a:r>
                    <a:rPr kumimoji="1" lang="en-US" altLang="zh-TW" sz="4000" dirty="0">
                      <a:latin typeface="Heiti TC Medium" pitchFamily="2" charset="-128"/>
                      <a:ea typeface="Heiti TC Medium" pitchFamily="2" charset="-128"/>
                    </a:rPr>
                    <a:t> </a:t>
                  </a:r>
                  <a:r>
                    <a:rPr kumimoji="1" lang="en-US" altLang="zh-TW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decode)</a:t>
                  </a:r>
                  <a:r>
                    <a:rPr kumimoji="1" lang="zh-TW" altLang="en-US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：</a:t>
                  </a:r>
                  <a:r>
                    <a:rPr lang="en-US" altLang="zh-TW" dirty="0"/>
                    <a:t> </a:t>
                  </a:r>
                  <a:r>
                    <a:rPr lang="en-US" altLang="zh-TW" sz="3500" dirty="0">
                      <a:latin typeface="Heiti TC Medium" pitchFamily="2" charset="-128"/>
                      <a:ea typeface="Heiti TC Medium" pitchFamily="2" charset="-128"/>
                    </a:rPr>
                    <a:t>JSON </a:t>
                  </a:r>
                  <a:r>
                    <a:rPr lang="zh-TW" altLang="en-US" sz="3500" dirty="0">
                      <a:latin typeface="Heiti TC Medium" pitchFamily="2" charset="-128"/>
                      <a:ea typeface="Heiti TC Medium" pitchFamily="2" charset="-128"/>
                    </a:rPr>
                    <a:t>的資料型態轉換為 </a:t>
                  </a:r>
                  <a:r>
                    <a:rPr lang="en-US" altLang="zh-TW" sz="3500" dirty="0">
                      <a:latin typeface="Heiti TC Medium" pitchFamily="2" charset="-128"/>
                      <a:ea typeface="Heiti TC Medium" pitchFamily="2" charset="-128"/>
                    </a:rPr>
                    <a:t>Python </a:t>
                  </a:r>
                  <a:r>
                    <a:rPr lang="zh-TW" altLang="en-US" sz="3500" dirty="0">
                      <a:latin typeface="Heiti TC Medium" pitchFamily="2" charset="-128"/>
                      <a:ea typeface="Heiti TC Medium" pitchFamily="2" charset="-128"/>
                    </a:rPr>
                    <a:t>的資料型態</a:t>
                  </a:r>
                  <a:endParaRPr kumimoji="1" lang="en-US" altLang="zh-TW" sz="3500" dirty="0">
                    <a:latin typeface="Heiti TC Medium" pitchFamily="2" charset="-128"/>
                    <a:ea typeface="Heiti TC Medium" pitchFamily="2" charset="-128"/>
                  </a:endParaRPr>
                </a:p>
                <a:p>
                  <a:endParaRPr kumimoji="1" lang="en-US" altLang="zh-TW" sz="4000" dirty="0">
                    <a:latin typeface="Britannic Bold" panose="020B0903060703020204" pitchFamily="34" charset="0"/>
                    <a:ea typeface="Heiti TC Medium" pitchFamily="2" charset="-128"/>
                  </a:endParaRPr>
                </a:p>
                <a:p>
                  <a:r>
                    <a:rPr kumimoji="1" lang="en-US" altLang="zh-TW" sz="4000" dirty="0" err="1">
                      <a:latin typeface="Britannic Bold" panose="020B0903060703020204" pitchFamily="34" charset="0"/>
                      <a:ea typeface="Heiti TC Medium" pitchFamily="2" charset="-128"/>
                    </a:rPr>
                    <a:t>Json.dumps</a:t>
                  </a:r>
                  <a:r>
                    <a:rPr kumimoji="1" lang="en-US" altLang="zh-TW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(</a:t>
                  </a:r>
                  <a:r>
                    <a:rPr kumimoji="1" lang="zh-TW" altLang="en-US" sz="4000" dirty="0">
                      <a:latin typeface="Heiti TC Medium" pitchFamily="2" charset="-128"/>
                      <a:ea typeface="Heiti TC Medium" pitchFamily="2" charset="-128"/>
                    </a:rPr>
                    <a:t>序列化</a:t>
                  </a:r>
                  <a:r>
                    <a:rPr kumimoji="1" lang="en-US" altLang="zh-TW" sz="4000" dirty="0">
                      <a:latin typeface="Heiti TC Medium" pitchFamily="2" charset="-128"/>
                      <a:ea typeface="Heiti TC Medium" pitchFamily="2" charset="-128"/>
                    </a:rPr>
                    <a:t> </a:t>
                  </a:r>
                  <a:r>
                    <a:rPr kumimoji="1" lang="en-US" altLang="zh-TW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encode)</a:t>
                  </a:r>
                  <a:r>
                    <a:rPr kumimoji="1" lang="zh-TW" altLang="en-US" sz="4000" dirty="0">
                      <a:latin typeface="Britannic Bold" panose="020B0903060703020204" pitchFamily="34" charset="0"/>
                      <a:ea typeface="Heiti TC Medium" pitchFamily="2" charset="-128"/>
                    </a:rPr>
                    <a:t>：</a:t>
                  </a:r>
                  <a:r>
                    <a:rPr lang="en-US" altLang="zh-TW" sz="2300" dirty="0">
                      <a:latin typeface="Heiti TC Medium" pitchFamily="2" charset="-128"/>
                      <a:ea typeface="Heiti TC Medium" pitchFamily="2" charset="-128"/>
                    </a:rPr>
                    <a:t> </a:t>
                  </a:r>
                  <a:r>
                    <a:rPr lang="en-US" altLang="zh-TW" sz="3500" dirty="0">
                      <a:latin typeface="Heiti TC Medium" pitchFamily="2" charset="-128"/>
                      <a:ea typeface="Heiti TC Medium" pitchFamily="2" charset="-128"/>
                    </a:rPr>
                    <a:t>Python </a:t>
                  </a:r>
                  <a:r>
                    <a:rPr lang="zh-TW" altLang="en-US" sz="3500" dirty="0">
                      <a:latin typeface="Heiti TC Medium" pitchFamily="2" charset="-128"/>
                      <a:ea typeface="Heiti TC Medium" pitchFamily="2" charset="-128"/>
                    </a:rPr>
                    <a:t>的資料型態轉換為 </a:t>
                  </a:r>
                  <a:r>
                    <a:rPr lang="en-US" altLang="zh-TW" sz="3500" dirty="0">
                      <a:latin typeface="Heiti TC Medium" pitchFamily="2" charset="-128"/>
                      <a:ea typeface="Heiti TC Medium" pitchFamily="2" charset="-128"/>
                    </a:rPr>
                    <a:t>JSON </a:t>
                  </a:r>
                  <a:r>
                    <a:rPr lang="zh-TW" altLang="en-US" sz="3500" dirty="0">
                      <a:latin typeface="Heiti TC Medium" pitchFamily="2" charset="-128"/>
                      <a:ea typeface="Heiti TC Medium" pitchFamily="2" charset="-128"/>
                    </a:rPr>
                    <a:t>的資料型態</a:t>
                  </a:r>
                  <a:endParaRPr kumimoji="1" lang="en-US" altLang="zh-TW" sz="3500" dirty="0">
                    <a:latin typeface="Heiti TC Medium" pitchFamily="2" charset="-128"/>
                    <a:ea typeface="Heiti TC Medium" pitchFamily="2" charset="-128"/>
                  </a:endParaRPr>
                </a:p>
              </p:txBody>
            </p:sp>
          </p:grpSp>
          <p:grpSp>
            <p:nvGrpSpPr>
              <p:cNvPr id="14" name="群組 13">
                <a:extLst>
                  <a:ext uri="{FF2B5EF4-FFF2-40B4-BE49-F238E27FC236}">
                    <a16:creationId xmlns:a16="http://schemas.microsoft.com/office/drawing/2014/main" id="{2DCD1489-E896-6B4F-A490-B4D2D2F3E07C}"/>
                  </a:ext>
                </a:extLst>
              </p:cNvPr>
              <p:cNvGrpSpPr/>
              <p:nvPr/>
            </p:nvGrpSpPr>
            <p:grpSpPr>
              <a:xfrm>
                <a:off x="6096000" y="7566308"/>
                <a:ext cx="6466091" cy="861775"/>
                <a:chOff x="6096000" y="7566308"/>
                <a:chExt cx="6466091" cy="861775"/>
              </a:xfrm>
            </p:grpSpPr>
            <p:sp>
              <p:nvSpPr>
                <p:cNvPr id="13" name="圓角矩形 12">
                  <a:extLst>
                    <a:ext uri="{FF2B5EF4-FFF2-40B4-BE49-F238E27FC236}">
                      <a16:creationId xmlns:a16="http://schemas.microsoft.com/office/drawing/2014/main" id="{4514B2E2-808C-5F4A-BF7F-7AE2DF0878A0}"/>
                    </a:ext>
                  </a:extLst>
                </p:cNvPr>
                <p:cNvSpPr/>
                <p:nvPr/>
              </p:nvSpPr>
              <p:spPr>
                <a:xfrm>
                  <a:off x="6096000" y="7566308"/>
                  <a:ext cx="1271239" cy="861775"/>
                </a:xfrm>
                <a:prstGeom prst="roundRect">
                  <a:avLst/>
                </a:prstGeom>
                <a:solidFill>
                  <a:srgbClr val="2448CD">
                    <a:alpha val="7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95A01582-322D-B047-AE67-FD3852A10ABB}"/>
                    </a:ext>
                  </a:extLst>
                </p:cNvPr>
                <p:cNvSpPr txBox="1"/>
                <p:nvPr/>
              </p:nvSpPr>
              <p:spPr>
                <a:xfrm>
                  <a:off x="6172200" y="7658100"/>
                  <a:ext cx="6389891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4000" dirty="0">
                      <a:latin typeface="Britannic Bold" panose="020B0903060703020204" pitchFamily="34" charset="0"/>
                    </a:rPr>
                    <a:t>Text  </a:t>
                  </a:r>
                  <a:r>
                    <a:rPr kumimoji="1" lang="en-US" altLang="zh-TW" sz="4000" dirty="0">
                      <a:latin typeface="Heiti TC Medium" pitchFamily="2" charset="-128"/>
                      <a:ea typeface="Heiti TC Medium" pitchFamily="2" charset="-128"/>
                    </a:rPr>
                    <a:t>: </a:t>
                  </a:r>
                  <a:r>
                    <a:rPr kumimoji="1" lang="zh-TW" altLang="en-US" sz="4000" dirty="0">
                      <a:latin typeface="Heiti TC Medium" pitchFamily="2" charset="-128"/>
                      <a:ea typeface="Heiti TC Medium" pitchFamily="2" charset="-128"/>
                    </a:rPr>
                    <a:t>將檔案輸成</a:t>
                  </a:r>
                  <a:r>
                    <a:rPr kumimoji="1" lang="en-US" altLang="zh-TW" sz="4000" dirty="0">
                      <a:latin typeface="Heiti TC Medium" pitchFamily="2" charset="-128"/>
                      <a:ea typeface="Heiti TC Medium" pitchFamily="2" charset="-128"/>
                    </a:rPr>
                    <a:t>txt</a:t>
                  </a:r>
                  <a:r>
                    <a:rPr kumimoji="1" lang="zh-TW" altLang="en-US" sz="4000" dirty="0">
                      <a:latin typeface="Heiti TC Medium" pitchFamily="2" charset="-128"/>
                      <a:ea typeface="Heiti TC Medium" pitchFamily="2" charset="-128"/>
                    </a:rPr>
                    <a:t>文字檔</a:t>
                  </a:r>
                </a:p>
              </p:txBody>
            </p:sp>
          </p:grpSp>
        </p:grp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BB54714-0BF2-504A-80D6-942464EF9A47}"/>
              </a:ext>
            </a:extLst>
          </p:cNvPr>
          <p:cNvGrpSpPr/>
          <p:nvPr/>
        </p:nvGrpSpPr>
        <p:grpSpPr>
          <a:xfrm>
            <a:off x="2336988" y="3760620"/>
            <a:ext cx="13614020" cy="6526380"/>
            <a:chOff x="2336988" y="3760620"/>
            <a:chExt cx="13614020" cy="652638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5856E19-3592-B24B-9CE5-16689DD9116A}"/>
                </a:ext>
              </a:extLst>
            </p:cNvPr>
            <p:cNvSpPr/>
            <p:nvPr/>
          </p:nvSpPr>
          <p:spPr>
            <a:xfrm>
              <a:off x="2336988" y="3760620"/>
              <a:ext cx="13614020" cy="65263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82C998C7-0936-B54D-87B8-735274F0BF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7" r="25227"/>
            <a:stretch/>
          </p:blipFill>
          <p:spPr>
            <a:xfrm>
              <a:off x="2722557" y="4099690"/>
              <a:ext cx="12842883" cy="59724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0A483BD-B7B2-A84E-A106-6492A0832702}"/>
              </a:ext>
            </a:extLst>
          </p:cNvPr>
          <p:cNvSpPr txBox="1"/>
          <p:nvPr/>
        </p:nvSpPr>
        <p:spPr>
          <a:xfrm>
            <a:off x="4905209" y="1593240"/>
            <a:ext cx="8477577" cy="16312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TW" sz="5000" i="1" dirty="0">
                <a:solidFill>
                  <a:srgbClr val="63A3A2"/>
                </a:solidFill>
              </a:rPr>
              <a:t>#</a:t>
            </a:r>
            <a:r>
              <a:rPr kumimoji="1" lang="zh-TW" altLang="en-US" sz="5000" i="1" dirty="0">
                <a:solidFill>
                  <a:srgbClr val="63A3A2"/>
                </a:solidFill>
              </a:rPr>
              <a:t> </a:t>
            </a:r>
            <a:r>
              <a:rPr kumimoji="1" lang="zh-TW" altLang="en-US" sz="4000" i="1" dirty="0">
                <a:solidFill>
                  <a:srgbClr val="63A3A2"/>
                </a:solidFill>
              </a:rPr>
              <a:t>序列化資料回報</a:t>
            </a:r>
            <a:endParaRPr kumimoji="1" lang="en-US" altLang="zh-TW" sz="4000" i="1" dirty="0">
              <a:solidFill>
                <a:srgbClr val="63A3A2"/>
              </a:solidFill>
            </a:endParaRPr>
          </a:p>
          <a:p>
            <a:r>
              <a:rPr kumimoji="1" lang="en-US" altLang="zh-TW" sz="5000" dirty="0"/>
              <a:t>data </a:t>
            </a:r>
            <a:r>
              <a:rPr kumimoji="1" lang="en-US" altLang="zh-TW" sz="5000" dirty="0">
                <a:solidFill>
                  <a:srgbClr val="BA4EFD"/>
                </a:solidFill>
              </a:rPr>
              <a:t>=</a:t>
            </a:r>
            <a:r>
              <a:rPr kumimoji="1" lang="en-US" altLang="zh-TW" sz="5000" dirty="0"/>
              <a:t> </a:t>
            </a:r>
            <a:r>
              <a:rPr kumimoji="1" lang="en-US" altLang="zh-TW" sz="5000" dirty="0" err="1"/>
              <a:t>json.loads</a:t>
            </a:r>
            <a:r>
              <a:rPr kumimoji="1" lang="en-US" altLang="zh-TW" sz="5000" dirty="0"/>
              <a:t>(</a:t>
            </a:r>
            <a:r>
              <a:rPr kumimoji="1" lang="en-US" altLang="zh-TW" sz="5000" dirty="0" err="1"/>
              <a:t>response.text</a:t>
            </a:r>
            <a:r>
              <a:rPr kumimoji="1" lang="en-US" altLang="zh-TW" sz="5000" dirty="0"/>
              <a:t>)</a:t>
            </a:r>
            <a:endParaRPr kumimoji="1"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287729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>
            <a:extLst>
              <a:ext uri="{FF2B5EF4-FFF2-40B4-BE49-F238E27FC236}">
                <a16:creationId xmlns:a16="http://schemas.microsoft.com/office/drawing/2014/main" id="{15EFFA18-39B6-0F40-A06C-9A44C3C6801B}"/>
              </a:ext>
            </a:extLst>
          </p:cNvPr>
          <p:cNvGrpSpPr/>
          <p:nvPr/>
        </p:nvGrpSpPr>
        <p:grpSpPr>
          <a:xfrm>
            <a:off x="2230094" y="3993208"/>
            <a:ext cx="13827811" cy="3530911"/>
            <a:chOff x="0" y="0"/>
            <a:chExt cx="3690051" cy="3567128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4DFC339-2785-9940-AC91-261080536A74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8" name="Group 5">
            <a:extLst>
              <a:ext uri="{FF2B5EF4-FFF2-40B4-BE49-F238E27FC236}">
                <a16:creationId xmlns:a16="http://schemas.microsoft.com/office/drawing/2014/main" id="{606341B8-F6FF-A642-B7CF-80D3297F53B5}"/>
              </a:ext>
            </a:extLst>
          </p:cNvPr>
          <p:cNvGrpSpPr/>
          <p:nvPr/>
        </p:nvGrpSpPr>
        <p:grpSpPr>
          <a:xfrm>
            <a:off x="2230094" y="683540"/>
            <a:ext cx="13827811" cy="3530911"/>
            <a:chOff x="0" y="0"/>
            <a:chExt cx="3690051" cy="3567128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3C7EC7F-D954-0C4A-80FD-B627FD95E643}"/>
                </a:ext>
              </a:extLst>
            </p:cNvPr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2B24EC00-A889-1846-915F-D95016C1E9E1}"/>
              </a:ext>
            </a:extLst>
          </p:cNvPr>
          <p:cNvGrpSpPr/>
          <p:nvPr/>
        </p:nvGrpSpPr>
        <p:grpSpPr>
          <a:xfrm>
            <a:off x="381000" y="1977334"/>
            <a:ext cx="17525999" cy="1746414"/>
            <a:chOff x="380999" y="5167585"/>
            <a:chExt cx="17525999" cy="174641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2697754-07AE-E946-821C-0119F066DD5F}"/>
                </a:ext>
              </a:extLst>
            </p:cNvPr>
            <p:cNvSpPr/>
            <p:nvPr/>
          </p:nvSpPr>
          <p:spPr>
            <a:xfrm>
              <a:off x="380999" y="5483779"/>
              <a:ext cx="17525999" cy="14302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776B0E2-B6AA-4747-8426-3DD394F91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5"/>
            <a:stretch/>
          </p:blipFill>
          <p:spPr>
            <a:xfrm>
              <a:off x="812872" y="5167585"/>
              <a:ext cx="16655152" cy="17464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295A15-D3ED-1445-BB29-9F91805BFAFC}"/>
              </a:ext>
            </a:extLst>
          </p:cNvPr>
          <p:cNvSpPr txBox="1"/>
          <p:nvPr/>
        </p:nvSpPr>
        <p:spPr>
          <a:xfrm>
            <a:off x="7765717" y="876227"/>
            <a:ext cx="27494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尚未處理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41A396F-BAB8-2D41-9070-0DB5A8125070}"/>
              </a:ext>
            </a:extLst>
          </p:cNvPr>
          <p:cNvSpPr txBox="1"/>
          <p:nvPr/>
        </p:nvSpPr>
        <p:spPr>
          <a:xfrm>
            <a:off x="6440031" y="3851187"/>
            <a:ext cx="54008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經過</a:t>
            </a:r>
            <a:r>
              <a:rPr kumimoji="1" lang="en-US" altLang="zh-TW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Json</a:t>
            </a:r>
            <a:r>
              <a:rPr kumimoji="1"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格式處理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7997F8F-1EE8-0448-AF92-BAA5BABE44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9" t="8902" r="35299"/>
          <a:stretch/>
        </p:blipFill>
        <p:spPr>
          <a:xfrm>
            <a:off x="4377949" y="4712961"/>
            <a:ext cx="9525000" cy="5440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5888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624780" y="4394837"/>
            <a:ext cx="17251084" cy="5056498"/>
            <a:chOff x="0" y="0"/>
            <a:chExt cx="4833405" cy="516745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33405" cy="5167454"/>
            </a:xfrm>
            <a:custGeom>
              <a:avLst/>
              <a:gdLst/>
              <a:ahLst/>
              <a:cxnLst/>
              <a:rect l="l" t="t" r="r" b="b"/>
              <a:pathLst>
                <a:path w="4833405" h="5167454">
                  <a:moveTo>
                    <a:pt x="4708945" y="5167454"/>
                  </a:moveTo>
                  <a:lnTo>
                    <a:pt x="124460" y="5167454"/>
                  </a:lnTo>
                  <a:cubicBezTo>
                    <a:pt x="55880" y="5167454"/>
                    <a:pt x="0" y="5111574"/>
                    <a:pt x="0" y="50429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08945" y="0"/>
                  </a:lnTo>
                  <a:cubicBezTo>
                    <a:pt x="4777525" y="0"/>
                    <a:pt x="4833405" y="55880"/>
                    <a:pt x="4833405" y="124460"/>
                  </a:cubicBezTo>
                  <a:lnTo>
                    <a:pt x="4833405" y="5042995"/>
                  </a:lnTo>
                  <a:cubicBezTo>
                    <a:pt x="4833405" y="5111574"/>
                    <a:pt x="4777525" y="5167454"/>
                    <a:pt x="4708945" y="5167454"/>
                  </a:cubicBezTo>
                  <a:close/>
                </a:path>
              </a:pathLst>
            </a:custGeom>
            <a:solidFill>
              <a:schemeClr val="bg1"/>
            </a:solidFill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4A7B17B-574B-8047-B256-E528CF6814BE}"/>
              </a:ext>
            </a:extLst>
          </p:cNvPr>
          <p:cNvSpPr/>
          <p:nvPr/>
        </p:nvSpPr>
        <p:spPr>
          <a:xfrm>
            <a:off x="1049005" y="4564160"/>
            <a:ext cx="2729441" cy="842089"/>
          </a:xfrm>
          <a:prstGeom prst="roundRect">
            <a:avLst/>
          </a:prstGeom>
          <a:solidFill>
            <a:srgbClr val="2448C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0485183-3EB5-8049-8A55-9FA4AD2592BB}"/>
              </a:ext>
            </a:extLst>
          </p:cNvPr>
          <p:cNvSpPr/>
          <p:nvPr/>
        </p:nvSpPr>
        <p:spPr>
          <a:xfrm>
            <a:off x="1088373" y="8445951"/>
            <a:ext cx="2493027" cy="842089"/>
          </a:xfrm>
          <a:prstGeom prst="roundRect">
            <a:avLst/>
          </a:prstGeom>
          <a:solidFill>
            <a:srgbClr val="2448C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8C8A6B66-D43F-4E41-918A-EFF7E0509D02}"/>
              </a:ext>
            </a:extLst>
          </p:cNvPr>
          <p:cNvSpPr/>
          <p:nvPr/>
        </p:nvSpPr>
        <p:spPr>
          <a:xfrm>
            <a:off x="1088373" y="7527009"/>
            <a:ext cx="3331227" cy="842089"/>
          </a:xfrm>
          <a:prstGeom prst="roundRect">
            <a:avLst/>
          </a:prstGeom>
          <a:solidFill>
            <a:srgbClr val="2448C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E7F8A090-8166-1E4E-AE83-0ABA85D1033C}"/>
              </a:ext>
            </a:extLst>
          </p:cNvPr>
          <p:cNvSpPr/>
          <p:nvPr/>
        </p:nvSpPr>
        <p:spPr>
          <a:xfrm>
            <a:off x="1020315" y="6591300"/>
            <a:ext cx="4923285" cy="842089"/>
          </a:xfrm>
          <a:prstGeom prst="roundRect">
            <a:avLst/>
          </a:prstGeom>
          <a:solidFill>
            <a:srgbClr val="2448CD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54747" y="9334499"/>
            <a:ext cx="1821325" cy="1693833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0E8EC2BA-98E6-6A41-9504-76EFFC316385}"/>
              </a:ext>
            </a:extLst>
          </p:cNvPr>
          <p:cNvSpPr/>
          <p:nvPr/>
        </p:nvSpPr>
        <p:spPr>
          <a:xfrm>
            <a:off x="362268" y="297743"/>
            <a:ext cx="17526000" cy="3626557"/>
          </a:xfrm>
          <a:prstGeom prst="frame">
            <a:avLst>
              <a:gd name="adj1" fmla="val 14119"/>
            </a:avLst>
          </a:prstGeom>
          <a:solidFill>
            <a:srgbClr val="F4D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CA6CE19-406E-464B-889E-F69697BB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591771" y="9334500"/>
            <a:ext cx="1821325" cy="169383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7CACA97-2B47-9746-B598-011BEEA7FAEB}"/>
              </a:ext>
            </a:extLst>
          </p:cNvPr>
          <p:cNvSpPr txBox="1"/>
          <p:nvPr/>
        </p:nvSpPr>
        <p:spPr>
          <a:xfrm>
            <a:off x="1070270" y="4605913"/>
            <a:ext cx="16430261" cy="463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 err="1">
                <a:latin typeface="Britannic Bold" panose="020B0903060703020204" pitchFamily="34" charset="0"/>
                <a:ea typeface="Heiti TC Medium" pitchFamily="2" charset="-128"/>
              </a:rPr>
              <a:t>DataFrame</a:t>
            </a:r>
            <a:r>
              <a:rPr kumimoji="1" lang="zh-TW" altLang="en-US" sz="4000" dirty="0">
                <a:latin typeface="Britannic Bold" panose="020B0903060703020204" pitchFamily="34" charset="0"/>
                <a:ea typeface="Heiti TC Medium" pitchFamily="2" charset="-128"/>
              </a:rPr>
              <a:t>：</a:t>
            </a:r>
            <a:r>
              <a:rPr lang="en-US" altLang="zh-TW" dirty="0"/>
              <a:t> 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使用 </a:t>
            </a:r>
            <a:r>
              <a:rPr lang="en-US" altLang="zh-TW" sz="3000" dirty="0">
                <a:latin typeface="Heiti TC Medium" pitchFamily="2" charset="-128"/>
                <a:ea typeface="Heiti TC Medium" pitchFamily="2" charset="-128"/>
              </a:rPr>
              <a:t>pandas 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套件的 </a:t>
            </a:r>
            <a:r>
              <a:rPr lang="en-US" altLang="zh-TW" sz="3000" dirty="0" err="1">
                <a:latin typeface="Heiti TC Medium" pitchFamily="2" charset="-128"/>
                <a:ea typeface="Heiti TC Medium" pitchFamily="2" charset="-128"/>
              </a:rPr>
              <a:t>DataFrame</a:t>
            </a:r>
            <a:r>
              <a:rPr lang="en-US" altLang="zh-TW" sz="3000" dirty="0">
                <a:latin typeface="Heiti TC Medium" pitchFamily="2" charset="-128"/>
                <a:ea typeface="Heiti TC Medium" pitchFamily="2" charset="-128"/>
              </a:rPr>
              <a:t>() 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方法將一個 </a:t>
            </a:r>
            <a:r>
              <a:rPr lang="en-US" altLang="zh-TW" sz="3000" dirty="0">
                <a:latin typeface="Heiti TC Medium" pitchFamily="2" charset="-128"/>
                <a:ea typeface="Heiti TC Medium" pitchFamily="2" charset="-128"/>
              </a:rPr>
              <a:t>dictionary 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的資料結構轉換成 </a:t>
            </a:r>
            <a:r>
              <a:rPr lang="en-US" altLang="zh-TW" sz="3000" dirty="0">
                <a:latin typeface="Heiti TC Medium" pitchFamily="2" charset="-128"/>
                <a:ea typeface="Heiti TC Medium" pitchFamily="2" charset="-128"/>
              </a:rPr>
              <a:t>        </a:t>
            </a:r>
          </a:p>
          <a:p>
            <a:r>
              <a:rPr lang="en-US" altLang="zh-TW" sz="3000" dirty="0">
                <a:latin typeface="Heiti TC Medium" pitchFamily="2" charset="-128"/>
                <a:ea typeface="Heiti TC Medium" pitchFamily="2" charset="-128"/>
              </a:rPr>
              <a:t>                                data frame</a:t>
            </a:r>
            <a:endParaRPr kumimoji="1" lang="en-US" altLang="zh-TW" sz="3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lang="en-US" altLang="zh-TW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  [</a:t>
            </a:r>
            <a:r>
              <a:rPr lang="en-US" altLang="zh-TW" sz="3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DataFrame</a:t>
            </a:r>
            <a:r>
              <a:rPr lang="en-US" altLang="zh-TW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(</a:t>
            </a:r>
            <a:r>
              <a:rPr lang="zh-TW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資料</a:t>
            </a:r>
            <a:r>
              <a:rPr lang="en-US" altLang="zh-TW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,index=</a:t>
            </a:r>
            <a:r>
              <a:rPr lang="zh-TW" alt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時間戳</a:t>
            </a:r>
            <a:r>
              <a:rPr lang="en-US" altLang="zh-TW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</a:rPr>
              <a:t>)]</a:t>
            </a:r>
            <a:endParaRPr kumimoji="1" lang="en-US" altLang="zh-TW" sz="3500" dirty="0">
              <a:latin typeface="Britannic Bold" panose="020B0903060703020204" pitchFamily="34" charset="0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4000" dirty="0" err="1">
                <a:latin typeface="Britannic Bold" panose="020B0903060703020204" pitchFamily="34" charset="0"/>
                <a:ea typeface="Heiti TC Medium" pitchFamily="2" charset="-128"/>
              </a:rPr>
              <a:t>Pandas.to_datetime</a:t>
            </a: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()</a:t>
            </a:r>
            <a:r>
              <a:rPr kumimoji="1" lang="zh-TW" altLang="en-US" sz="4000" dirty="0">
                <a:latin typeface="Britannic Bold" panose="020B0903060703020204" pitchFamily="34" charset="0"/>
                <a:ea typeface="Heiti TC Medium" pitchFamily="2" charset="-128"/>
              </a:rPr>
              <a:t>：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將</a:t>
            </a:r>
            <a:r>
              <a:rPr kumimoji="1" lang="en-US" altLang="zh-TW" sz="4000" dirty="0" err="1">
                <a:latin typeface="Britannic Bold" panose="020B0903060703020204" pitchFamily="34" charset="0"/>
                <a:ea typeface="Heiti TC Medium" pitchFamily="2" charset="-128"/>
              </a:rPr>
              <a:t>dataframe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列轉為日期時間</a:t>
            </a:r>
            <a:endParaRPr lang="en-US" altLang="zh-TW" sz="3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4000" dirty="0" err="1">
                <a:latin typeface="Britannic Bold" panose="020B0903060703020204" pitchFamily="34" charset="0"/>
                <a:ea typeface="Heiti TC Medium" pitchFamily="2" charset="-128"/>
              </a:rPr>
              <a:t>Numpy.array</a:t>
            </a: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()</a:t>
            </a:r>
            <a:r>
              <a:rPr kumimoji="1" lang="zh-TW" altLang="en-US" sz="4000" dirty="0">
                <a:latin typeface="Britannic Bold" panose="020B0903060703020204" pitchFamily="34" charset="0"/>
                <a:ea typeface="Heiti TC Medium" pitchFamily="2" charset="-128"/>
              </a:rPr>
              <a:t>：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將</a:t>
            </a: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timestamp list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傳入</a:t>
            </a:r>
            <a:r>
              <a:rPr kumimoji="1" lang="en-US" altLang="zh-TW" sz="4000" dirty="0" err="1">
                <a:latin typeface="Britannic Bold" panose="020B0903060703020204" pitchFamily="34" charset="0"/>
                <a:ea typeface="Heiti TC Medium" pitchFamily="2" charset="-128"/>
              </a:rPr>
              <a:t>numpy</a:t>
            </a: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 array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變成陣列</a:t>
            </a:r>
            <a:endParaRPr lang="en-US" altLang="zh-TW" sz="3000" dirty="0"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Columns()</a:t>
            </a:r>
            <a:r>
              <a:rPr kumimoji="1" lang="zh-TW" altLang="en-US" sz="4000" dirty="0">
                <a:latin typeface="Britannic Bold" panose="020B0903060703020204" pitchFamily="34" charset="0"/>
                <a:ea typeface="Heiti TC Medium" pitchFamily="2" charset="-128"/>
              </a:rPr>
              <a:t> </a:t>
            </a:r>
            <a:r>
              <a:rPr kumimoji="1" lang="en-US" altLang="zh-TW" sz="4000" dirty="0">
                <a:latin typeface="Britannic Bold" panose="020B0903060703020204" pitchFamily="34" charset="0"/>
                <a:ea typeface="Heiti TC Medium" pitchFamily="2" charset="-128"/>
              </a:rPr>
              <a:t>:</a:t>
            </a:r>
            <a:r>
              <a:rPr kumimoji="1" lang="zh-TW" altLang="en-US" sz="4000" dirty="0">
                <a:latin typeface="Britannic Bold" panose="020B0903060703020204" pitchFamily="34" charset="0"/>
                <a:ea typeface="Heiti TC Medium" pitchFamily="2" charset="-128"/>
              </a:rPr>
              <a:t> </a:t>
            </a:r>
            <a:r>
              <a:rPr lang="zh-TW" altLang="en-US" sz="3000" dirty="0">
                <a:latin typeface="Heiti TC Medium" pitchFamily="2" charset="-128"/>
                <a:ea typeface="Heiti TC Medium" pitchFamily="2" charset="-128"/>
              </a:rPr>
              <a:t>統一順序</a:t>
            </a:r>
            <a:endParaRPr lang="en-US" altLang="zh-TW" sz="3000" dirty="0"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09F41D4-A3E7-334A-A2E3-56BD92D4674F}"/>
              </a:ext>
            </a:extLst>
          </p:cNvPr>
          <p:cNvSpPr/>
          <p:nvPr/>
        </p:nvSpPr>
        <p:spPr>
          <a:xfrm>
            <a:off x="860102" y="713541"/>
            <a:ext cx="16491270" cy="287919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B6BD8E6-6763-C44F-AD47-CE09B44E4223}"/>
              </a:ext>
            </a:extLst>
          </p:cNvPr>
          <p:cNvSpPr/>
          <p:nvPr/>
        </p:nvSpPr>
        <p:spPr>
          <a:xfrm>
            <a:off x="962501" y="651444"/>
            <a:ext cx="16325533" cy="2790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3000" i="1" dirty="0">
                <a:solidFill>
                  <a:srgbClr val="63A3A2"/>
                </a:solidFill>
              </a:rPr>
              <a:t>#  </a:t>
            </a:r>
            <a:r>
              <a:rPr kumimoji="1" lang="zh-TW" altLang="en-US" sz="3000" i="1" dirty="0">
                <a:solidFill>
                  <a:srgbClr val="63A3A2"/>
                </a:solidFill>
              </a:rPr>
              <a:t>把</a:t>
            </a:r>
            <a:r>
              <a:rPr kumimoji="1" lang="en-US" altLang="zh-TW" sz="3000" i="1" dirty="0">
                <a:solidFill>
                  <a:srgbClr val="63A3A2"/>
                </a:solidFill>
              </a:rPr>
              <a:t> json</a:t>
            </a:r>
            <a:r>
              <a:rPr kumimoji="1" lang="zh-TW" altLang="en-US" sz="3000" i="1" dirty="0">
                <a:solidFill>
                  <a:srgbClr val="63A3A2"/>
                </a:solidFill>
              </a:rPr>
              <a:t>格式資料放入</a:t>
            </a:r>
            <a:r>
              <a:rPr kumimoji="1" lang="en-US" altLang="zh-TW" sz="3000" i="1" dirty="0">
                <a:solidFill>
                  <a:srgbClr val="63A3A2"/>
                </a:solidFill>
              </a:rPr>
              <a:t>pandas</a:t>
            </a:r>
            <a:r>
              <a:rPr kumimoji="1" lang="zh-TW" altLang="en-US" sz="3000" i="1" dirty="0">
                <a:solidFill>
                  <a:srgbClr val="63A3A2"/>
                </a:solidFill>
              </a:rPr>
              <a:t>中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/>
              <a:t>df </a:t>
            </a:r>
            <a:r>
              <a:rPr kumimoji="1" lang="en-US" altLang="zh-TW" sz="3000" dirty="0">
                <a:solidFill>
                  <a:srgbClr val="BA4EFD"/>
                </a:solidFill>
              </a:rPr>
              <a:t>= </a:t>
            </a:r>
            <a:r>
              <a:rPr kumimoji="1" lang="en-US" altLang="zh-TW" sz="3000" dirty="0" err="1"/>
              <a:t>pandas.DataFrame</a:t>
            </a:r>
            <a:r>
              <a:rPr kumimoji="1" lang="en-US" altLang="zh-TW" sz="3000" dirty="0"/>
              <a:t>(data[</a:t>
            </a:r>
            <a:r>
              <a:rPr kumimoji="1" lang="en-US" altLang="zh-TW" sz="3000" dirty="0">
                <a:solidFill>
                  <a:srgbClr val="C13838"/>
                </a:solidFill>
              </a:rPr>
              <a:t>"chart"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C13838"/>
                </a:solidFill>
              </a:rPr>
              <a:t>"result"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429722"/>
                </a:solidFill>
              </a:rPr>
              <a:t>0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C13838"/>
                </a:solidFill>
              </a:rPr>
              <a:t>"indicators"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C13838"/>
                </a:solidFill>
              </a:rPr>
              <a:t>"quote"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429722"/>
                </a:solidFill>
              </a:rPr>
              <a:t>0</a:t>
            </a:r>
            <a:r>
              <a:rPr kumimoji="1" lang="en-US" altLang="zh-TW" sz="3000" dirty="0"/>
              <a:t>],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/>
              <a:t>       index</a:t>
            </a:r>
            <a:r>
              <a:rPr kumimoji="1" lang="en-US" altLang="zh-TW" sz="3000" dirty="0">
                <a:solidFill>
                  <a:srgbClr val="BA4EFD"/>
                </a:solidFill>
              </a:rPr>
              <a:t>=</a:t>
            </a:r>
            <a:r>
              <a:rPr kumimoji="1" lang="en-US" altLang="zh-TW" sz="3000" dirty="0" err="1"/>
              <a:t>pandas.to_datetime</a:t>
            </a:r>
            <a:r>
              <a:rPr kumimoji="1" lang="en-US" altLang="zh-TW" sz="3000" dirty="0"/>
              <a:t>(</a:t>
            </a:r>
            <a:r>
              <a:rPr kumimoji="1" lang="en-US" altLang="zh-TW" sz="3000" dirty="0" err="1"/>
              <a:t>numpy.array</a:t>
            </a:r>
            <a:r>
              <a:rPr kumimoji="1" lang="en-US" altLang="zh-TW" sz="3000" dirty="0"/>
              <a:t>(data[</a:t>
            </a:r>
            <a:r>
              <a:rPr kumimoji="1" lang="en-US" altLang="zh-TW" sz="3000" dirty="0">
                <a:solidFill>
                  <a:srgbClr val="C13838"/>
                </a:solidFill>
              </a:rPr>
              <a:t>"chart"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C13838"/>
                </a:solidFill>
              </a:rPr>
              <a:t>"result"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429722"/>
                </a:solidFill>
              </a:rPr>
              <a:t>0</a:t>
            </a:r>
            <a:r>
              <a:rPr kumimoji="1" lang="en-US" altLang="zh-TW" sz="3000" dirty="0"/>
              <a:t>][</a:t>
            </a:r>
            <a:r>
              <a:rPr kumimoji="1" lang="en-US" altLang="zh-TW" sz="3000" dirty="0">
                <a:solidFill>
                  <a:srgbClr val="C13838"/>
                </a:solidFill>
              </a:rPr>
              <a:t>"timestamp"</a:t>
            </a:r>
            <a:r>
              <a:rPr kumimoji="1" lang="en-US" altLang="zh-TW" sz="3000" dirty="0"/>
              <a:t>])</a:t>
            </a:r>
            <a:r>
              <a:rPr kumimoji="1" lang="en-US" altLang="zh-TW" sz="3000" dirty="0">
                <a:solidFill>
                  <a:srgbClr val="BA4EFD"/>
                </a:solidFill>
              </a:rPr>
              <a:t>*</a:t>
            </a:r>
            <a:r>
              <a:rPr kumimoji="1" lang="en-US" altLang="zh-TW" sz="3000" dirty="0">
                <a:solidFill>
                  <a:srgbClr val="429722"/>
                </a:solidFill>
              </a:rPr>
              <a:t>1000</a:t>
            </a:r>
            <a:r>
              <a:rPr kumimoji="1" lang="en-US" altLang="zh-TW" sz="3000" dirty="0">
                <a:solidFill>
                  <a:srgbClr val="BA4EFD"/>
                </a:solidFill>
              </a:rPr>
              <a:t>*</a:t>
            </a:r>
            <a:r>
              <a:rPr kumimoji="1" lang="en-US" altLang="zh-TW" sz="3000" dirty="0">
                <a:solidFill>
                  <a:srgbClr val="429722"/>
                </a:solidFill>
              </a:rPr>
              <a:t>1000</a:t>
            </a:r>
            <a:r>
              <a:rPr kumimoji="1" lang="en-US" altLang="zh-TW" sz="3000" dirty="0">
                <a:solidFill>
                  <a:srgbClr val="BA4EFD"/>
                </a:solidFill>
              </a:rPr>
              <a:t>*</a:t>
            </a:r>
            <a:r>
              <a:rPr kumimoji="1" lang="en-US" altLang="zh-TW" sz="3000" dirty="0">
                <a:solidFill>
                  <a:srgbClr val="429722"/>
                </a:solidFill>
              </a:rPr>
              <a:t>1000</a:t>
            </a:r>
            <a:r>
              <a:rPr kumimoji="1" lang="en-US" altLang="zh-TW" sz="3000" dirty="0"/>
              <a:t>),</a:t>
            </a:r>
          </a:p>
          <a:p>
            <a:pPr>
              <a:lnSpc>
                <a:spcPct val="150000"/>
              </a:lnSpc>
            </a:pPr>
            <a:r>
              <a:rPr kumimoji="1" lang="en-US" altLang="zh-TW" sz="3000" dirty="0"/>
              <a:t>          columns</a:t>
            </a:r>
            <a:r>
              <a:rPr kumimoji="1" lang="en-US" altLang="zh-TW" sz="3000" dirty="0">
                <a:solidFill>
                  <a:srgbClr val="BA4EFD"/>
                </a:solidFill>
              </a:rPr>
              <a:t>=</a:t>
            </a:r>
            <a:r>
              <a:rPr kumimoji="1" lang="en-US" altLang="zh-TW" sz="3000" dirty="0"/>
              <a:t>[</a:t>
            </a:r>
            <a:r>
              <a:rPr kumimoji="1" lang="en-US" altLang="zh-TW" sz="3000" dirty="0">
                <a:solidFill>
                  <a:srgbClr val="C13838"/>
                </a:solidFill>
              </a:rPr>
              <a:t>"</a:t>
            </a:r>
            <a:r>
              <a:rPr kumimoji="1" lang="en-US" altLang="zh-TW" sz="3000" dirty="0" err="1">
                <a:solidFill>
                  <a:srgbClr val="C13838"/>
                </a:solidFill>
              </a:rPr>
              <a:t>open"</a:t>
            </a:r>
            <a:r>
              <a:rPr kumimoji="1" lang="en-US" altLang="zh-TW" sz="3000" dirty="0" err="1"/>
              <a:t>,</a:t>
            </a:r>
            <a:r>
              <a:rPr kumimoji="1" lang="en-US" altLang="zh-TW" sz="3000" dirty="0" err="1">
                <a:solidFill>
                  <a:srgbClr val="C13838"/>
                </a:solidFill>
              </a:rPr>
              <a:t>"high"</a:t>
            </a:r>
            <a:r>
              <a:rPr kumimoji="1" lang="en-US" altLang="zh-TW" sz="3000" dirty="0" err="1"/>
              <a:t>,</a:t>
            </a:r>
            <a:r>
              <a:rPr kumimoji="1" lang="en-US" altLang="zh-TW" sz="3000" dirty="0" err="1">
                <a:solidFill>
                  <a:srgbClr val="C13838"/>
                </a:solidFill>
              </a:rPr>
              <a:t>"low"</a:t>
            </a:r>
            <a:r>
              <a:rPr kumimoji="1" lang="en-US" altLang="zh-TW" sz="3000" dirty="0" err="1"/>
              <a:t>,</a:t>
            </a:r>
            <a:r>
              <a:rPr kumimoji="1" lang="en-US" altLang="zh-TW" sz="3000" dirty="0" err="1">
                <a:solidFill>
                  <a:srgbClr val="C13838"/>
                </a:solidFill>
              </a:rPr>
              <a:t>"close"</a:t>
            </a:r>
            <a:r>
              <a:rPr kumimoji="1" lang="en-US" altLang="zh-TW" sz="3000" dirty="0" err="1"/>
              <a:t>,</a:t>
            </a:r>
            <a:r>
              <a:rPr kumimoji="1" lang="en-US" altLang="zh-TW" sz="3000" dirty="0" err="1">
                <a:solidFill>
                  <a:srgbClr val="C13838"/>
                </a:solidFill>
              </a:rPr>
              <a:t>"volume</a:t>
            </a:r>
            <a:r>
              <a:rPr kumimoji="1" lang="en-US" altLang="zh-TW" sz="3000" dirty="0">
                <a:solidFill>
                  <a:srgbClr val="C13838"/>
                </a:solidFill>
              </a:rPr>
              <a:t>"</a:t>
            </a:r>
            <a:r>
              <a:rPr kumimoji="1" lang="en-US" altLang="zh-TW" sz="3000" dirty="0"/>
              <a:t>])</a:t>
            </a:r>
          </a:p>
        </p:txBody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FE13B0D2-5D30-5B4C-8139-40F76F91792D}"/>
              </a:ext>
            </a:extLst>
          </p:cNvPr>
          <p:cNvGrpSpPr/>
          <p:nvPr/>
        </p:nvGrpSpPr>
        <p:grpSpPr>
          <a:xfrm>
            <a:off x="2651103" y="4008529"/>
            <a:ext cx="11529194" cy="5673977"/>
            <a:chOff x="3025482" y="3857281"/>
            <a:chExt cx="11529194" cy="5673977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7C0B27EE-F15B-664A-898F-96B4B8D0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5858" y="3857281"/>
              <a:ext cx="10858818" cy="5673977"/>
            </a:xfrm>
            <a:prstGeom prst="rect">
              <a:avLst/>
            </a:prstGeom>
          </p:spPr>
        </p:pic>
        <p:sp>
          <p:nvSpPr>
            <p:cNvPr id="11" name="向右箭號 10">
              <a:extLst>
                <a:ext uri="{FF2B5EF4-FFF2-40B4-BE49-F238E27FC236}">
                  <a16:creationId xmlns:a16="http://schemas.microsoft.com/office/drawing/2014/main" id="{1A8A7A23-CBCD-E349-B6A9-D92F150331CB}"/>
                </a:ext>
              </a:extLst>
            </p:cNvPr>
            <p:cNvSpPr/>
            <p:nvPr/>
          </p:nvSpPr>
          <p:spPr>
            <a:xfrm rot="21099336">
              <a:off x="3025482" y="6069314"/>
              <a:ext cx="2082238" cy="832895"/>
            </a:xfrm>
            <a:prstGeom prst="rightArrow">
              <a:avLst>
                <a:gd name="adj1" fmla="val 20909"/>
                <a:gd name="adj2" fmla="val 48182"/>
              </a:avLst>
            </a:prstGeom>
            <a:solidFill>
              <a:srgbClr val="2448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7DE2AED-1DC1-5640-9EB4-46C71F1A0ECD}"/>
                </a:ext>
              </a:extLst>
            </p:cNvPr>
            <p:cNvSpPr/>
            <p:nvPr/>
          </p:nvSpPr>
          <p:spPr>
            <a:xfrm>
              <a:off x="5264929" y="6073445"/>
              <a:ext cx="4353903" cy="337646"/>
            </a:xfrm>
            <a:prstGeom prst="rect">
              <a:avLst/>
            </a:prstGeom>
            <a:solidFill>
              <a:srgbClr val="F5D26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075FE80E-E92B-E34F-9EA8-7FFAB22CFEC0}"/>
              </a:ext>
            </a:extLst>
          </p:cNvPr>
          <p:cNvGrpSpPr/>
          <p:nvPr/>
        </p:nvGrpSpPr>
        <p:grpSpPr>
          <a:xfrm>
            <a:off x="2397874" y="4008529"/>
            <a:ext cx="11782422" cy="5650539"/>
            <a:chOff x="2397874" y="4008529"/>
            <a:chExt cx="11782422" cy="5650539"/>
          </a:xfrm>
        </p:grpSpPr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D64E54F-279A-CA47-94A0-C4E152266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6333" y="4008529"/>
              <a:ext cx="10813963" cy="5650539"/>
            </a:xfrm>
            <a:prstGeom prst="rect">
              <a:avLst/>
            </a:prstGeom>
          </p:spPr>
        </p:pic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F73D7DA4-1F43-6845-A5F6-3F45D5FA0B36}"/>
                </a:ext>
              </a:extLst>
            </p:cNvPr>
            <p:cNvGrpSpPr/>
            <p:nvPr/>
          </p:nvGrpSpPr>
          <p:grpSpPr>
            <a:xfrm>
              <a:off x="2397874" y="6684076"/>
              <a:ext cx="4177055" cy="944230"/>
              <a:chOff x="2397874" y="6684076"/>
              <a:chExt cx="4177055" cy="944230"/>
            </a:xfrm>
          </p:grpSpPr>
          <p:sp>
            <p:nvSpPr>
              <p:cNvPr id="27" name="向右箭號 26">
                <a:extLst>
                  <a:ext uri="{FF2B5EF4-FFF2-40B4-BE49-F238E27FC236}">
                    <a16:creationId xmlns:a16="http://schemas.microsoft.com/office/drawing/2014/main" id="{1217C084-596B-9A4C-9D30-F69C3410A98E}"/>
                  </a:ext>
                </a:extLst>
              </p:cNvPr>
              <p:cNvSpPr/>
              <p:nvPr/>
            </p:nvSpPr>
            <p:spPr>
              <a:xfrm rot="21099336">
                <a:off x="2397874" y="6795411"/>
                <a:ext cx="2082238" cy="832895"/>
              </a:xfrm>
              <a:prstGeom prst="rightArrow">
                <a:avLst>
                  <a:gd name="adj1" fmla="val 20909"/>
                  <a:gd name="adj2" fmla="val 48182"/>
                </a:avLst>
              </a:prstGeom>
              <a:solidFill>
                <a:srgbClr val="2448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251154F-03EC-CB40-8B75-D50F06B15299}"/>
                  </a:ext>
                </a:extLst>
              </p:cNvPr>
              <p:cNvSpPr/>
              <p:nvPr/>
            </p:nvSpPr>
            <p:spPr>
              <a:xfrm>
                <a:off x="5004296" y="6684076"/>
                <a:ext cx="1570633" cy="337646"/>
              </a:xfrm>
              <a:prstGeom prst="rect">
                <a:avLst/>
              </a:prstGeom>
              <a:solidFill>
                <a:srgbClr val="F5D26B">
                  <a:alpha val="2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11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框架 1">
            <a:extLst>
              <a:ext uri="{FF2B5EF4-FFF2-40B4-BE49-F238E27FC236}">
                <a16:creationId xmlns:a16="http://schemas.microsoft.com/office/drawing/2014/main" id="{E5C82750-26C2-2447-9B46-9E60CEB0A5D7}"/>
              </a:ext>
            </a:extLst>
          </p:cNvPr>
          <p:cNvSpPr/>
          <p:nvPr/>
        </p:nvSpPr>
        <p:spPr>
          <a:xfrm>
            <a:off x="1828800" y="770442"/>
            <a:ext cx="14630399" cy="8746115"/>
          </a:xfrm>
          <a:prstGeom prst="frame">
            <a:avLst>
              <a:gd name="adj1" fmla="val 2632"/>
            </a:avLst>
          </a:prstGeom>
          <a:solidFill>
            <a:srgbClr val="F4D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54F7486-E707-004D-92EA-CB28A885E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42" y="990600"/>
            <a:ext cx="14238514" cy="830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2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585909" y="2264932"/>
            <a:ext cx="5689479" cy="368256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74660" y="2229526"/>
            <a:ext cx="7760318" cy="6712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841CB8B-F928-4E43-B24F-C42A4190EA0A}"/>
              </a:ext>
            </a:extLst>
          </p:cNvPr>
          <p:cNvSpPr txBox="1"/>
          <p:nvPr/>
        </p:nvSpPr>
        <p:spPr>
          <a:xfrm>
            <a:off x="1891539" y="5900517"/>
            <a:ext cx="6118983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500" dirty="0">
                <a:latin typeface="Britannic Bold" panose="020B0903060703020204" pitchFamily="34" charset="0"/>
              </a:rPr>
              <a:t>Function adding</a:t>
            </a:r>
            <a:endParaRPr kumimoji="1" lang="zh-TW" altLang="en-US" sz="6500" dirty="0">
              <a:latin typeface="Britannic Bold" panose="020B0903060703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9741ED-92A2-4544-B0BA-718F8651E9CE}"/>
              </a:ext>
            </a:extLst>
          </p:cNvPr>
          <p:cNvSpPr txBox="1"/>
          <p:nvPr/>
        </p:nvSpPr>
        <p:spPr>
          <a:xfrm>
            <a:off x="1027401" y="3401816"/>
            <a:ext cx="784855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5000" b="1" spc="-72" dirty="0">
                <a:solidFill>
                  <a:srgbClr val="0048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ITI TC MEDIUM" pitchFamily="2" charset="-128"/>
                <a:ea typeface="HEITI TC MEDIUM" pitchFamily="2" charset="-128"/>
              </a:rPr>
              <a:t>新增功能</a:t>
            </a:r>
            <a:endParaRPr lang="en-US" altLang="zh-TW" sz="15000" b="1" spc="-72" dirty="0">
              <a:solidFill>
                <a:srgbClr val="0048C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5138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36EB2D4-9B91-254A-9063-C84D09F03E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97" r="38483"/>
          <a:stretch/>
        </p:blipFill>
        <p:spPr>
          <a:xfrm>
            <a:off x="2681160" y="7200900"/>
            <a:ext cx="12925674" cy="1600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框架 3">
            <a:extLst>
              <a:ext uri="{FF2B5EF4-FFF2-40B4-BE49-F238E27FC236}">
                <a16:creationId xmlns:a16="http://schemas.microsoft.com/office/drawing/2014/main" id="{9374D19E-B8D4-014F-90F8-DCE17B020240}"/>
              </a:ext>
            </a:extLst>
          </p:cNvPr>
          <p:cNvSpPr/>
          <p:nvPr/>
        </p:nvSpPr>
        <p:spPr>
          <a:xfrm>
            <a:off x="1018459" y="551355"/>
            <a:ext cx="16251081" cy="5335772"/>
          </a:xfrm>
          <a:prstGeom prst="frame">
            <a:avLst>
              <a:gd name="adj1" fmla="val 8733"/>
            </a:avLst>
          </a:prstGeom>
          <a:solidFill>
            <a:srgbClr val="F4D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4E06D94-7275-134E-A3CE-657C8D2F5D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" t="1773" r="29071" b="27586"/>
          <a:stretch/>
        </p:blipFill>
        <p:spPr>
          <a:xfrm>
            <a:off x="1351928" y="828023"/>
            <a:ext cx="15584145" cy="4782436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060B44F7-C298-D843-B967-68C1E660AF1D}"/>
              </a:ext>
            </a:extLst>
          </p:cNvPr>
          <p:cNvGrpSpPr/>
          <p:nvPr/>
        </p:nvGrpSpPr>
        <p:grpSpPr>
          <a:xfrm>
            <a:off x="3393465" y="6405533"/>
            <a:ext cx="11501064" cy="3190934"/>
            <a:chOff x="3393465" y="6405533"/>
            <a:chExt cx="11501064" cy="3190934"/>
          </a:xfrm>
        </p:grpSpPr>
        <p:grpSp>
          <p:nvGrpSpPr>
            <p:cNvPr id="7" name="Group 3">
              <a:extLst>
                <a:ext uri="{FF2B5EF4-FFF2-40B4-BE49-F238E27FC236}">
                  <a16:creationId xmlns:a16="http://schemas.microsoft.com/office/drawing/2014/main" id="{067A931E-BFE9-6E46-B613-55C630121EB4}"/>
                </a:ext>
              </a:extLst>
            </p:cNvPr>
            <p:cNvGrpSpPr/>
            <p:nvPr/>
          </p:nvGrpSpPr>
          <p:grpSpPr>
            <a:xfrm>
              <a:off x="3393465" y="6405533"/>
              <a:ext cx="11501064" cy="3190934"/>
              <a:chOff x="0" y="0"/>
              <a:chExt cx="4833405" cy="5167454"/>
            </a:xfrm>
          </p:grpSpPr>
          <p:sp>
            <p:nvSpPr>
              <p:cNvPr id="8" name="Freeform 4">
                <a:extLst>
                  <a:ext uri="{FF2B5EF4-FFF2-40B4-BE49-F238E27FC236}">
                    <a16:creationId xmlns:a16="http://schemas.microsoft.com/office/drawing/2014/main" id="{29F527EA-5A9D-C844-8EC2-0BB54C398F3A}"/>
                  </a:ext>
                </a:extLst>
              </p:cNvPr>
              <p:cNvSpPr/>
              <p:nvPr/>
            </p:nvSpPr>
            <p:spPr>
              <a:xfrm>
                <a:off x="0" y="0"/>
                <a:ext cx="4833405" cy="5167454"/>
              </a:xfrm>
              <a:custGeom>
                <a:avLst/>
                <a:gdLst/>
                <a:ahLst/>
                <a:cxnLst/>
                <a:rect l="l" t="t" r="r" b="b"/>
                <a:pathLst>
                  <a:path w="4833405" h="5167454">
                    <a:moveTo>
                      <a:pt x="4708945" y="5167454"/>
                    </a:moveTo>
                    <a:lnTo>
                      <a:pt x="124460" y="5167454"/>
                    </a:lnTo>
                    <a:cubicBezTo>
                      <a:pt x="55880" y="5167454"/>
                      <a:pt x="0" y="5111574"/>
                      <a:pt x="0" y="504299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708945" y="0"/>
                    </a:lnTo>
                    <a:cubicBezTo>
                      <a:pt x="4777525" y="0"/>
                      <a:pt x="4833405" y="55880"/>
                      <a:pt x="4833405" y="124460"/>
                    </a:cubicBezTo>
                    <a:lnTo>
                      <a:pt x="4833405" y="5042995"/>
                    </a:lnTo>
                    <a:cubicBezTo>
                      <a:pt x="4833405" y="5111574"/>
                      <a:pt x="4777525" y="5167454"/>
                      <a:pt x="4708945" y="5167454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059F9050-202D-E541-A032-BF6178935F27}"/>
                </a:ext>
              </a:extLst>
            </p:cNvPr>
            <p:cNvSpPr/>
            <p:nvPr/>
          </p:nvSpPr>
          <p:spPr>
            <a:xfrm>
              <a:off x="3990983" y="8568995"/>
              <a:ext cx="3629016" cy="670805"/>
            </a:xfrm>
            <a:prstGeom prst="roundRect">
              <a:avLst/>
            </a:prstGeom>
            <a:solidFill>
              <a:srgbClr val="2448CD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206ADE01-1410-C948-BF8C-A23C7ABF8235}"/>
                </a:ext>
              </a:extLst>
            </p:cNvPr>
            <p:cNvSpPr/>
            <p:nvPr/>
          </p:nvSpPr>
          <p:spPr>
            <a:xfrm>
              <a:off x="3990985" y="6788445"/>
              <a:ext cx="3629016" cy="670805"/>
            </a:xfrm>
            <a:prstGeom prst="roundRect">
              <a:avLst/>
            </a:prstGeom>
            <a:solidFill>
              <a:srgbClr val="2448CD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83A4C2A-4BF6-F443-886F-13C4DAF750FD}"/>
                </a:ext>
              </a:extLst>
            </p:cNvPr>
            <p:cNvSpPr txBox="1"/>
            <p:nvPr/>
          </p:nvSpPr>
          <p:spPr>
            <a:xfrm>
              <a:off x="4015798" y="6731099"/>
              <a:ext cx="10306026" cy="2477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4000" dirty="0" err="1">
                  <a:latin typeface="Britannic Bold" panose="020B0903060703020204" pitchFamily="34" charset="0"/>
                </a:rPr>
                <a:t>Time.strptime</a:t>
              </a:r>
              <a:r>
                <a:rPr kumimoji="1" lang="en-US" altLang="zh-TW" sz="4000" dirty="0">
                  <a:latin typeface="Britannic Bold" panose="020B0903060703020204" pitchFamily="34" charset="0"/>
                </a:rPr>
                <a:t>() : </a:t>
              </a:r>
              <a:r>
                <a:rPr kumimoji="1" lang="zh-TW" altLang="en-US" sz="4000" dirty="0">
                  <a:latin typeface="Heiti TC Medium" pitchFamily="2" charset="-128"/>
                  <a:ea typeface="Heiti TC Medium" pitchFamily="2" charset="-128"/>
                </a:rPr>
                <a:t>將時間字串拆解為時間元組</a:t>
              </a:r>
              <a:endParaRPr kumimoji="1" lang="en-US" altLang="zh-TW" sz="4000" dirty="0">
                <a:latin typeface="Heiti TC Medium" pitchFamily="2" charset="-128"/>
                <a:ea typeface="Heiti TC Medium" pitchFamily="2" charset="-128"/>
              </a:endParaRPr>
            </a:p>
            <a:p>
              <a:r>
                <a:rPr lang="en-US" altLang="zh-TW" sz="3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itannic Bold" panose="020B0903060703020204" pitchFamily="34" charset="0"/>
                </a:rPr>
                <a:t>  [</a:t>
              </a:r>
              <a:r>
                <a:rPr lang="en-US" altLang="zh-TW" sz="3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Britannic Bold" panose="020B0903060703020204" pitchFamily="34" charset="0"/>
                </a:rPr>
                <a:t>Time.strptime</a:t>
              </a:r>
              <a:r>
                <a:rPr lang="en-US" altLang="zh-TW" sz="3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itannic Bold" panose="020B0903060703020204" pitchFamily="34" charset="0"/>
                </a:rPr>
                <a:t>(string[, format])]</a:t>
              </a:r>
            </a:p>
            <a:p>
              <a:endParaRPr kumimoji="1" lang="en-US" altLang="zh-TW" sz="4000" dirty="0">
                <a:latin typeface="Britannic Bold" panose="020B0903060703020204" pitchFamily="34" charset="0"/>
              </a:endParaRPr>
            </a:p>
            <a:p>
              <a:r>
                <a:rPr lang="en-US" altLang="zh-TW" sz="4000" b="1" dirty="0">
                  <a:latin typeface="Britannic Bold" panose="020B0903060703020204" pitchFamily="34" charset="0"/>
                </a:rPr>
                <a:t> </a:t>
              </a:r>
              <a:r>
                <a:rPr lang="en-US" altLang="zh-TW" sz="4000" b="1" dirty="0" err="1">
                  <a:latin typeface="Britannic Bold" panose="020B0903060703020204" pitchFamily="34" charset="0"/>
                </a:rPr>
                <a:t>Time.mktime</a:t>
              </a:r>
              <a:r>
                <a:rPr lang="en-US" altLang="zh-TW" sz="4000" b="1" dirty="0">
                  <a:latin typeface="Britannic Bold" panose="020B0903060703020204" pitchFamily="34" charset="0"/>
                </a:rPr>
                <a:t>() : </a:t>
              </a:r>
              <a:r>
                <a:rPr lang="zh-TW" altLang="en-US" sz="4000" dirty="0">
                  <a:latin typeface="Heiti TC Medium" pitchFamily="2" charset="-128"/>
                  <a:ea typeface="Heiti TC Medium" pitchFamily="2" charset="-128"/>
                </a:rPr>
                <a:t>將時間用秒數來呈現</a:t>
              </a:r>
              <a:endParaRPr lang="en-US" altLang="zh-TW" sz="4000" dirty="0">
                <a:latin typeface="Heiti TC Medium" pitchFamily="2" charset="-128"/>
                <a:ea typeface="Heiti TC Medium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72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47B6938-2529-1142-A481-EF8F915D36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409700"/>
            <a:ext cx="14401800" cy="746760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  <p:pic>
        <p:nvPicPr>
          <p:cNvPr id="3" name="螢幕錄製 2021-06-14 下午11.35.33.mov" descr="螢幕錄製 2021-06-14 下午11.35.33.mov">
            <a:hlinkClick r:id="" action="ppaction://media"/>
            <a:extLst>
              <a:ext uri="{FF2B5EF4-FFF2-40B4-BE49-F238E27FC236}">
                <a16:creationId xmlns:a16="http://schemas.microsoft.com/office/drawing/2014/main" id="{AEA62768-C599-0145-A668-C3DA2CBD84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6.7361" end="2747.42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10000" y="976614"/>
            <a:ext cx="10668000" cy="833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5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5">
            <a:extLst>
              <a:ext uri="{FF2B5EF4-FFF2-40B4-BE49-F238E27FC236}">
                <a16:creationId xmlns:a16="http://schemas.microsoft.com/office/drawing/2014/main" id="{E0E3E9D2-5133-1E46-B7B3-A29A0EDEF0B6}"/>
              </a:ext>
            </a:extLst>
          </p:cNvPr>
          <p:cNvGrpSpPr/>
          <p:nvPr/>
        </p:nvGrpSpPr>
        <p:grpSpPr>
          <a:xfrm>
            <a:off x="11125200" y="4366037"/>
            <a:ext cx="6447034" cy="1600938"/>
            <a:chOff x="0" y="0"/>
            <a:chExt cx="5727205" cy="1259613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E4E9F13-1B34-6549-AA67-EF48AC5ED1DC}"/>
                </a:ext>
              </a:extLst>
            </p:cNvPr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" name="TextBox 2"/>
          <p:cNvSpPr txBox="1"/>
          <p:nvPr/>
        </p:nvSpPr>
        <p:spPr>
          <a:xfrm>
            <a:off x="12124939" y="4633081"/>
            <a:ext cx="4447556" cy="1020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7200" spc="-72" dirty="0">
                <a:solidFill>
                  <a:srgbClr val="0048CD"/>
                </a:solidFill>
                <a:latin typeface="Muli Bold"/>
              </a:rPr>
              <a:t>Highlights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068445" y="-674110"/>
            <a:ext cx="2151110" cy="2000532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829571"/>
            <a:ext cx="9210261" cy="7868918"/>
            <a:chOff x="0" y="0"/>
            <a:chExt cx="3807918" cy="32533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07919" cy="3253350"/>
            </a:xfrm>
            <a:custGeom>
              <a:avLst/>
              <a:gdLst/>
              <a:ahLst/>
              <a:cxnLst/>
              <a:rect l="l" t="t" r="r" b="b"/>
              <a:pathLst>
                <a:path w="3807919" h="3253350">
                  <a:moveTo>
                    <a:pt x="3683458" y="3253350"/>
                  </a:moveTo>
                  <a:lnTo>
                    <a:pt x="124460" y="3253350"/>
                  </a:lnTo>
                  <a:cubicBezTo>
                    <a:pt x="55880" y="3253350"/>
                    <a:pt x="0" y="3197470"/>
                    <a:pt x="0" y="312889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128890"/>
                  </a:lnTo>
                  <a:cubicBezTo>
                    <a:pt x="3807919" y="3197470"/>
                    <a:pt x="3752038" y="3253350"/>
                    <a:pt x="3683458" y="325335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495307" y="8698490"/>
            <a:ext cx="2151110" cy="2000532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472864" y="829571"/>
            <a:ext cx="8925174" cy="8627858"/>
            <a:chOff x="0" y="0"/>
            <a:chExt cx="3690051" cy="35671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051" cy="3567128"/>
            </a:xfrm>
            <a:custGeom>
              <a:avLst/>
              <a:gdLst/>
              <a:ahLst/>
              <a:cxnLst/>
              <a:rect l="l" t="t" r="r" b="b"/>
              <a:pathLst>
                <a:path w="3690051" h="3567128">
                  <a:moveTo>
                    <a:pt x="3565591" y="3567128"/>
                  </a:moveTo>
                  <a:lnTo>
                    <a:pt x="124460" y="3567128"/>
                  </a:lnTo>
                  <a:cubicBezTo>
                    <a:pt x="55880" y="3567128"/>
                    <a:pt x="0" y="3511248"/>
                    <a:pt x="0" y="34426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3442668"/>
                  </a:lnTo>
                  <a:cubicBezTo>
                    <a:pt x="3690051" y="3511248"/>
                    <a:pt x="3634171" y="3567128"/>
                    <a:pt x="3565591" y="3567128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3596985" y="2399921"/>
            <a:ext cx="5787449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45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介紹股票數據擷取方法</a:t>
            </a:r>
            <a:endParaRPr lang="en-US" sz="45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596985" y="4893430"/>
            <a:ext cx="669443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43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理解該如何股票數據視覺化</a:t>
            </a:r>
            <a:endParaRPr lang="en-US" sz="43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3596985" y="7386942"/>
            <a:ext cx="679172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自己建立屬於自己的股票模式</a:t>
            </a:r>
            <a:endParaRPr lang="en-US" sz="40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966311" y="1923483"/>
            <a:ext cx="1186510" cy="1316104"/>
            <a:chOff x="0" y="0"/>
            <a:chExt cx="1582013" cy="1754805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172792"/>
              <a:ext cx="1582013" cy="1582013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51274" y="0"/>
              <a:ext cx="1279465" cy="1550866"/>
            </a:xfrm>
            <a:prstGeom prst="rect">
              <a:avLst/>
            </a:prstGeom>
          </p:spPr>
        </p:pic>
      </p:grpSp>
      <p:grpSp>
        <p:nvGrpSpPr>
          <p:cNvPr id="19" name="Group 19"/>
          <p:cNvGrpSpPr/>
          <p:nvPr/>
        </p:nvGrpSpPr>
        <p:grpSpPr>
          <a:xfrm>
            <a:off x="1966311" y="4486456"/>
            <a:ext cx="1356076" cy="1186510"/>
            <a:chOff x="0" y="0"/>
            <a:chExt cx="1808102" cy="1582013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13044" y="0"/>
              <a:ext cx="1582013" cy="1582013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>
              <a:off x="0" y="129827"/>
              <a:ext cx="1808102" cy="1392238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966311" y="6984633"/>
            <a:ext cx="1229544" cy="1186510"/>
            <a:chOff x="0" y="0"/>
            <a:chExt cx="1639392" cy="1582013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8689" y="0"/>
              <a:ext cx="1582013" cy="1582013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39392" cy="15820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B30CA3AB-1495-8A41-A8C8-A9634EED598F}"/>
              </a:ext>
            </a:extLst>
          </p:cNvPr>
          <p:cNvSpPr txBox="1"/>
          <p:nvPr/>
        </p:nvSpPr>
        <p:spPr>
          <a:xfrm>
            <a:off x="609600" y="495300"/>
            <a:ext cx="51305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0" b="1" spc="-72" dirty="0">
                <a:solidFill>
                  <a:srgbClr val="0048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  <a:ea typeface="HEITI TC MEDIUM" pitchFamily="2" charset="-128"/>
              </a:rPr>
              <a:t>References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21444B-D826-A848-A9C3-33585FC7C0C4}"/>
              </a:ext>
            </a:extLst>
          </p:cNvPr>
          <p:cNvSpPr/>
          <p:nvPr/>
        </p:nvSpPr>
        <p:spPr>
          <a:xfrm>
            <a:off x="990600" y="2763225"/>
            <a:ext cx="112662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Britannic Bold" panose="020B0903060703020204" pitchFamily="34" charset="0"/>
              </a:rPr>
              <a:t>https://ithelp.ithome.com.tw/articles/10235487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53F6849-1351-A94E-88CA-4D4D74674F81}"/>
              </a:ext>
            </a:extLst>
          </p:cNvPr>
          <p:cNvSpPr/>
          <p:nvPr/>
        </p:nvSpPr>
        <p:spPr>
          <a:xfrm>
            <a:off x="990600" y="4152872"/>
            <a:ext cx="169985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Britannic Bold" panose="020B0903060703020204" pitchFamily="34" charset="0"/>
              </a:rPr>
              <a:t>https://blog.techbridge.cc/2017/07/28/data-science-101-numpy-tutorial/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3D8FBC-EE3C-5744-A203-4D62144D2E55}"/>
              </a:ext>
            </a:extLst>
          </p:cNvPr>
          <p:cNvSpPr/>
          <p:nvPr/>
        </p:nvSpPr>
        <p:spPr>
          <a:xfrm>
            <a:off x="990600" y="5542519"/>
            <a:ext cx="50064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Britannic Bold" panose="020B0903060703020204" pitchFamily="34" charset="0"/>
              </a:rPr>
              <a:t>https://www.finlab.tw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746196-E07C-3445-8CB3-F5DF7F2E8C29}"/>
              </a:ext>
            </a:extLst>
          </p:cNvPr>
          <p:cNvSpPr/>
          <p:nvPr/>
        </p:nvSpPr>
        <p:spPr>
          <a:xfrm>
            <a:off x="990600" y="6932166"/>
            <a:ext cx="767870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Britannic Bold" panose="020B0903060703020204" pitchFamily="34" charset="0"/>
              </a:rPr>
              <a:t>https://www.epochconverter.com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1E2F1D-D0E4-0D47-A782-6450FCB2E791}"/>
              </a:ext>
            </a:extLst>
          </p:cNvPr>
          <p:cNvSpPr/>
          <p:nvPr/>
        </p:nvSpPr>
        <p:spPr>
          <a:xfrm>
            <a:off x="990600" y="8321814"/>
            <a:ext cx="112678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latin typeface="Britannic Bold" panose="020B0903060703020204" pitchFamily="34" charset="0"/>
              </a:rPr>
              <a:t>https://ithelp.ithome.com.tw/articles/10235251</a:t>
            </a:r>
          </a:p>
        </p:txBody>
      </p:sp>
    </p:spTree>
    <p:extLst>
      <p:ext uri="{BB962C8B-B14F-4D97-AF65-F5344CB8AC3E}">
        <p14:creationId xmlns:p14="http://schemas.microsoft.com/office/powerpoint/2010/main" val="2416225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870057" y="6591300"/>
            <a:ext cx="7760318" cy="67126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9741ED-92A2-4544-B0BA-718F8651E9CE}"/>
              </a:ext>
            </a:extLst>
          </p:cNvPr>
          <p:cNvSpPr txBox="1"/>
          <p:nvPr/>
        </p:nvSpPr>
        <p:spPr>
          <a:xfrm>
            <a:off x="1911892" y="4327892"/>
            <a:ext cx="144642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0" b="1" spc="-72" dirty="0">
                <a:solidFill>
                  <a:srgbClr val="0048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Britannic Bold" panose="020B0903060703020204" pitchFamily="34" charset="0"/>
                <a:ea typeface="HEITI TC MEDIUM" pitchFamily="2" charset="-128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60888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230600" y="125742"/>
            <a:ext cx="1737370" cy="1615754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79993" y="2705100"/>
            <a:ext cx="5105400" cy="1013098"/>
          </a:xfrm>
          <a:prstGeom prst="rect">
            <a:avLst/>
          </a:prstGeom>
          <a:solidFill>
            <a:srgbClr val="2448CD"/>
          </a:solidFill>
          <a:ln>
            <a:noFill/>
          </a:ln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10000" spc="-72" dirty="0" err="1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iti TC Medium" pitchFamily="2" charset="-128"/>
                <a:ea typeface="Heiti TC Medium" pitchFamily="2" charset="-128"/>
              </a:rPr>
              <a:t>題目動機</a:t>
            </a:r>
            <a:endParaRPr lang="en-US" sz="10000" spc="-72" dirty="0">
              <a:ln w="19050">
                <a:noFill/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iti TC Medium" pitchFamily="2" charset="-128"/>
              <a:ea typeface="Heiti TC Medium" pitchFamily="2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70811" y="4248058"/>
            <a:ext cx="6384014" cy="3778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1. </a:t>
            </a:r>
            <a:r>
              <a:rPr lang="en-US" sz="35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自製圖表來應用在任何事上</a:t>
            </a:r>
            <a:endParaRPr lang="en-US" sz="35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2. </a:t>
            </a:r>
            <a:r>
              <a:rPr lang="en-US" sz="35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更有效率的分析股票</a:t>
            </a:r>
            <a:endParaRPr lang="en-US" sz="35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  <a:p>
            <a:pPr>
              <a:lnSpc>
                <a:spcPct val="25000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3. </a:t>
            </a:r>
            <a:r>
              <a:rPr lang="en-US" sz="3500" dirty="0" err="1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學習Python的重</a:t>
            </a:r>
            <a:endParaRPr lang="en-US" altLang="zh-TW" sz="3500" dirty="0">
              <a:solidFill>
                <a:srgbClr val="FFFFFF"/>
              </a:solidFill>
              <a:latin typeface="Heiti TC Medium" pitchFamily="2" charset="-128"/>
              <a:ea typeface="Heiti TC Medium" pitchFamily="2" charset="-128"/>
            </a:endParaRPr>
          </a:p>
        </p:txBody>
      </p:sp>
      <p:pic>
        <p:nvPicPr>
          <p:cNvPr id="1026" name="Picture 2" descr="工程師英文小教室-Python到底是念&amp;quot;派森&amp;quot;還是&amp;quot;派桑&amp;quot;? | 駭客任務-Coding帝國">
            <a:extLst>
              <a:ext uri="{FF2B5EF4-FFF2-40B4-BE49-F238E27FC236}">
                <a16:creationId xmlns:a16="http://schemas.microsoft.com/office/drawing/2014/main" id="{1DC2550E-6FB6-BA44-AA72-54D45F061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260600"/>
            <a:ext cx="9686544" cy="576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框架 24">
            <a:extLst>
              <a:ext uri="{FF2B5EF4-FFF2-40B4-BE49-F238E27FC236}">
                <a16:creationId xmlns:a16="http://schemas.microsoft.com/office/drawing/2014/main" id="{1B699736-2DDC-9948-850A-0FB8413E3548}"/>
              </a:ext>
            </a:extLst>
          </p:cNvPr>
          <p:cNvSpPr/>
          <p:nvPr/>
        </p:nvSpPr>
        <p:spPr>
          <a:xfrm>
            <a:off x="7696200" y="1524000"/>
            <a:ext cx="11170919" cy="7239000"/>
          </a:xfrm>
          <a:prstGeom prst="frame">
            <a:avLst>
              <a:gd name="adj1" fmla="val 210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0EA80CE-1083-FD41-86D8-A30AF4AC2E09}"/>
              </a:ext>
            </a:extLst>
          </p:cNvPr>
          <p:cNvSpPr txBox="1"/>
          <p:nvPr/>
        </p:nvSpPr>
        <p:spPr>
          <a:xfrm>
            <a:off x="4648200" y="7408158"/>
            <a:ext cx="153118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500" dirty="0">
                <a:solidFill>
                  <a:srgbClr val="FFFFFF"/>
                </a:solidFill>
                <a:latin typeface="Heiti TC Medium" pitchFamily="2" charset="-128"/>
                <a:ea typeface="Heiti TC Medium" pitchFamily="2" charset="-128"/>
              </a:rPr>
              <a:t>要功能</a:t>
            </a:r>
          </a:p>
        </p:txBody>
      </p:sp>
    </p:spTree>
    <p:extLst>
      <p:ext uri="{BB962C8B-B14F-4D97-AF65-F5344CB8AC3E}">
        <p14:creationId xmlns:p14="http://schemas.microsoft.com/office/powerpoint/2010/main" val="333967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585909" y="2264932"/>
            <a:ext cx="5689479" cy="368256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74660" y="2229526"/>
            <a:ext cx="7760318" cy="6712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841CB8B-F928-4E43-B24F-C42A4190EA0A}"/>
              </a:ext>
            </a:extLst>
          </p:cNvPr>
          <p:cNvSpPr txBox="1"/>
          <p:nvPr/>
        </p:nvSpPr>
        <p:spPr>
          <a:xfrm>
            <a:off x="1886849" y="5585863"/>
            <a:ext cx="6195927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500" dirty="0">
                <a:latin typeface="Britannic Bold" panose="020B0903060703020204" pitchFamily="34" charset="0"/>
              </a:rPr>
              <a:t>Data acquisition</a:t>
            </a:r>
            <a:endParaRPr kumimoji="1" lang="zh-TW" altLang="en-US" sz="6500" dirty="0">
              <a:latin typeface="Britannic Bold" panose="020B0903060703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9741ED-92A2-4544-B0BA-718F8651E9CE}"/>
              </a:ext>
            </a:extLst>
          </p:cNvPr>
          <p:cNvSpPr txBox="1"/>
          <p:nvPr/>
        </p:nvSpPr>
        <p:spPr>
          <a:xfrm>
            <a:off x="1060534" y="3223306"/>
            <a:ext cx="784855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5000" b="1" spc="-72" dirty="0">
                <a:solidFill>
                  <a:srgbClr val="0048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ITI TC MEDIUM" pitchFamily="2" charset="-128"/>
                <a:ea typeface="HEITI TC MEDIUM" pitchFamily="2" charset="-128"/>
              </a:rPr>
              <a:t>資料搜集</a:t>
            </a:r>
          </a:p>
        </p:txBody>
      </p:sp>
    </p:spTree>
    <p:extLst>
      <p:ext uri="{BB962C8B-B14F-4D97-AF65-F5344CB8AC3E}">
        <p14:creationId xmlns:p14="http://schemas.microsoft.com/office/powerpoint/2010/main" val="239682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1876541" y="1200925"/>
            <a:ext cx="14534917" cy="7885149"/>
            <a:chOff x="-116258" y="189724"/>
            <a:chExt cx="3690051" cy="2969703"/>
          </a:xfrm>
        </p:grpSpPr>
        <p:sp>
          <p:nvSpPr>
            <p:cNvPr id="8" name="Freeform 8"/>
            <p:cNvSpPr/>
            <p:nvPr/>
          </p:nvSpPr>
          <p:spPr>
            <a:xfrm>
              <a:off x="-116258" y="189724"/>
              <a:ext cx="3690051" cy="2969703"/>
            </a:xfrm>
            <a:custGeom>
              <a:avLst/>
              <a:gdLst/>
              <a:ahLst/>
              <a:cxnLst/>
              <a:rect l="l" t="t" r="r" b="b"/>
              <a:pathLst>
                <a:path w="3690051" h="2969703">
                  <a:moveTo>
                    <a:pt x="3565591" y="2969703"/>
                  </a:moveTo>
                  <a:lnTo>
                    <a:pt x="124460" y="2969703"/>
                  </a:lnTo>
                  <a:cubicBezTo>
                    <a:pt x="55880" y="2969703"/>
                    <a:pt x="0" y="2913823"/>
                    <a:pt x="0" y="284524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65591" y="0"/>
                  </a:lnTo>
                  <a:cubicBezTo>
                    <a:pt x="3634171" y="0"/>
                    <a:pt x="3690051" y="55880"/>
                    <a:pt x="3690051" y="124460"/>
                  </a:cubicBezTo>
                  <a:lnTo>
                    <a:pt x="3690051" y="2845243"/>
                  </a:lnTo>
                  <a:cubicBezTo>
                    <a:pt x="3690051" y="2913823"/>
                    <a:pt x="3634171" y="2969703"/>
                    <a:pt x="3565591" y="2969703"/>
                  </a:cubicBezTo>
                  <a:close/>
                </a:path>
              </a:pathLst>
            </a:custGeom>
            <a:solidFill>
              <a:srgbClr val="0048CD"/>
            </a:solidFill>
          </p:spPr>
        </p:sp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423190" y="9109600"/>
            <a:ext cx="2151110" cy="20005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260009" y="-250376"/>
            <a:ext cx="2151110" cy="20005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90624" y="4533899"/>
            <a:ext cx="8732566" cy="4043677"/>
            <a:chOff x="0" y="0"/>
            <a:chExt cx="3807918" cy="356734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807919" cy="3567345"/>
            </a:xfrm>
            <a:custGeom>
              <a:avLst/>
              <a:gdLst/>
              <a:ahLst/>
              <a:cxnLst/>
              <a:rect l="l" t="t" r="r" b="b"/>
              <a:pathLst>
                <a:path w="3807919" h="3567345">
                  <a:moveTo>
                    <a:pt x="3683458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442885"/>
                  </a:lnTo>
                  <a:cubicBezTo>
                    <a:pt x="3807919" y="3511465"/>
                    <a:pt x="3752038" y="3567345"/>
                    <a:pt x="3683458" y="3567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B481807F-A9F8-3548-8EB0-0208717AB02D}"/>
              </a:ext>
            </a:extLst>
          </p:cNvPr>
          <p:cNvSpPr txBox="1"/>
          <p:nvPr/>
        </p:nvSpPr>
        <p:spPr>
          <a:xfrm>
            <a:off x="1431447" y="4716646"/>
            <a:ext cx="7416696" cy="3342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TW" sz="7500" dirty="0">
                <a:latin typeface="Britannic Bold" panose="020B0903060703020204" pitchFamily="34" charset="0"/>
              </a:rPr>
              <a:t>Google sheet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en-US" altLang="zh-TW" sz="7500" dirty="0">
                <a:latin typeface="Britannic Bold" panose="020B0903060703020204" pitchFamily="34" charset="0"/>
              </a:rPr>
              <a:t>Yahoo finance</a:t>
            </a:r>
            <a:endParaRPr kumimoji="1" lang="zh-TW" altLang="en-US" sz="7500" dirty="0">
              <a:latin typeface="Britannic Bold" panose="020B0903060703020204" pitchFamily="34" charset="0"/>
            </a:endParaRPr>
          </a:p>
        </p:txBody>
      </p:sp>
      <p:pic>
        <p:nvPicPr>
          <p:cNvPr id="41" name="圖片 40">
            <a:extLst>
              <a:ext uri="{FF2B5EF4-FFF2-40B4-BE49-F238E27FC236}">
                <a16:creationId xmlns:a16="http://schemas.microsoft.com/office/drawing/2014/main" id="{4CB95B1A-2B72-D449-85CE-977FB6F5EA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6" t="14497" r="16757" b="15486"/>
          <a:stretch/>
        </p:blipFill>
        <p:spPr>
          <a:xfrm>
            <a:off x="10498745" y="1884851"/>
            <a:ext cx="4195172" cy="4287904"/>
          </a:xfrm>
          <a:prstGeom prst="ellipse">
            <a:avLst/>
          </a:prstGeom>
          <a:ln w="44450">
            <a:solidFill>
              <a:schemeClr val="tx1"/>
            </a:solidFill>
          </a:ln>
        </p:spPr>
      </p:pic>
      <p:grpSp>
        <p:nvGrpSpPr>
          <p:cNvPr id="40" name="群組 39">
            <a:extLst>
              <a:ext uri="{FF2B5EF4-FFF2-40B4-BE49-F238E27FC236}">
                <a16:creationId xmlns:a16="http://schemas.microsoft.com/office/drawing/2014/main" id="{072286C7-8059-5549-AE41-EC2F84E62265}"/>
              </a:ext>
            </a:extLst>
          </p:cNvPr>
          <p:cNvGrpSpPr/>
          <p:nvPr/>
        </p:nvGrpSpPr>
        <p:grpSpPr>
          <a:xfrm>
            <a:off x="13523798" y="4302371"/>
            <a:ext cx="4163687" cy="4287905"/>
            <a:chOff x="1686533" y="2230605"/>
            <a:chExt cx="5074935" cy="5226339"/>
          </a:xfrm>
        </p:grpSpPr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9AC66D2C-36A6-D647-809A-961EFED5AEC0}"/>
                </a:ext>
              </a:extLst>
            </p:cNvPr>
            <p:cNvSpPr/>
            <p:nvPr/>
          </p:nvSpPr>
          <p:spPr>
            <a:xfrm>
              <a:off x="1686533" y="2230605"/>
              <a:ext cx="5074935" cy="5226339"/>
            </a:xfrm>
            <a:prstGeom prst="ellipse">
              <a:avLst/>
            </a:prstGeom>
            <a:solidFill>
              <a:schemeClr val="bg1"/>
            </a:solidFill>
            <a:ln w="444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052" name="Picture 4" descr="How to get Yahoo Finance news, now that Facebook is gone">
              <a:extLst>
                <a:ext uri="{FF2B5EF4-FFF2-40B4-BE49-F238E27FC236}">
                  <a16:creationId xmlns:a16="http://schemas.microsoft.com/office/drawing/2014/main" id="{6B6E141A-27DB-5448-BBB3-F8C12E9DF5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39" t="-23719" r="20749" b="-24018"/>
            <a:stretch/>
          </p:blipFill>
          <p:spPr bwMode="auto">
            <a:xfrm>
              <a:off x="1704001" y="2306700"/>
              <a:ext cx="5040000" cy="507415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5">
            <a:extLst>
              <a:ext uri="{FF2B5EF4-FFF2-40B4-BE49-F238E27FC236}">
                <a16:creationId xmlns:a16="http://schemas.microsoft.com/office/drawing/2014/main" id="{3A43F0F6-54D6-844D-A03F-769F1F2EFFB9}"/>
              </a:ext>
            </a:extLst>
          </p:cNvPr>
          <p:cNvGrpSpPr/>
          <p:nvPr/>
        </p:nvGrpSpPr>
        <p:grpSpPr>
          <a:xfrm>
            <a:off x="690624" y="1177399"/>
            <a:ext cx="5601915" cy="2000532"/>
            <a:chOff x="0" y="0"/>
            <a:chExt cx="3807918" cy="3567345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758A55E-9C86-B343-B744-871CE88C3B62}"/>
                </a:ext>
              </a:extLst>
            </p:cNvPr>
            <p:cNvSpPr/>
            <p:nvPr/>
          </p:nvSpPr>
          <p:spPr>
            <a:xfrm>
              <a:off x="0" y="0"/>
              <a:ext cx="3807919" cy="3567345"/>
            </a:xfrm>
            <a:custGeom>
              <a:avLst/>
              <a:gdLst/>
              <a:ahLst/>
              <a:cxnLst/>
              <a:rect l="l" t="t" r="r" b="b"/>
              <a:pathLst>
                <a:path w="3807919" h="3567345">
                  <a:moveTo>
                    <a:pt x="3683458" y="3567345"/>
                  </a:moveTo>
                  <a:lnTo>
                    <a:pt x="124460" y="3567345"/>
                  </a:lnTo>
                  <a:cubicBezTo>
                    <a:pt x="55880" y="3567345"/>
                    <a:pt x="0" y="3511465"/>
                    <a:pt x="0" y="344288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683458" y="0"/>
                  </a:lnTo>
                  <a:cubicBezTo>
                    <a:pt x="3752038" y="0"/>
                    <a:pt x="3807919" y="55880"/>
                    <a:pt x="3807919" y="124460"/>
                  </a:cubicBezTo>
                  <a:lnTo>
                    <a:pt x="3807919" y="3442885"/>
                  </a:lnTo>
                  <a:cubicBezTo>
                    <a:pt x="3807919" y="3511465"/>
                    <a:pt x="3752038" y="3567345"/>
                    <a:pt x="3683458" y="3567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1D588380-996F-6E43-B315-409456410828}"/>
              </a:ext>
            </a:extLst>
          </p:cNvPr>
          <p:cNvSpPr txBox="1"/>
          <p:nvPr/>
        </p:nvSpPr>
        <p:spPr>
          <a:xfrm>
            <a:off x="1459155" y="1447022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8000" b="1" dirty="0">
                <a:solidFill>
                  <a:srgbClr val="002060"/>
                </a:solidFill>
                <a:latin typeface="Heiti TC Medium" pitchFamily="2" charset="-128"/>
                <a:ea typeface="Heiti TC Medium" pitchFamily="2" charset="-128"/>
              </a:rPr>
              <a:t>資料搜集</a:t>
            </a:r>
          </a:p>
        </p:txBody>
      </p:sp>
    </p:spTree>
    <p:extLst>
      <p:ext uri="{BB962C8B-B14F-4D97-AF65-F5344CB8AC3E}">
        <p14:creationId xmlns:p14="http://schemas.microsoft.com/office/powerpoint/2010/main" val="1244025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8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5E78EBF5-24AA-0440-B587-2D0D3605B3D8}"/>
              </a:ext>
            </a:extLst>
          </p:cNvPr>
          <p:cNvGrpSpPr/>
          <p:nvPr/>
        </p:nvGrpSpPr>
        <p:grpSpPr>
          <a:xfrm>
            <a:off x="0" y="1625292"/>
            <a:ext cx="17332394" cy="1230243"/>
            <a:chOff x="477803" y="2705100"/>
            <a:chExt cx="17332394" cy="1230243"/>
          </a:xfrm>
          <a:solidFill>
            <a:srgbClr val="2448CD"/>
          </a:solidFill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E72EDD57-E92A-584F-A67D-A6680E11DF9E}"/>
                </a:ext>
              </a:extLst>
            </p:cNvPr>
            <p:cNvSpPr/>
            <p:nvPr/>
          </p:nvSpPr>
          <p:spPr>
            <a:xfrm>
              <a:off x="477803" y="2705100"/>
              <a:ext cx="17332394" cy="123024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9F117E3-F92D-6C49-A8BA-EDA8D82C8DDC}"/>
                </a:ext>
              </a:extLst>
            </p:cNvPr>
            <p:cNvSpPr/>
            <p:nvPr/>
          </p:nvSpPr>
          <p:spPr>
            <a:xfrm>
              <a:off x="1556934" y="3085993"/>
              <a:ext cx="16129737" cy="707886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GOOGLEFINANCE(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代號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, [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屬性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], [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開始日期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], [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結束日期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|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天數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], [</a:t>
              </a:r>
              <a:r>
                <a:rPr lang="zh-TW" altLang="en-US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間隔</a:t>
              </a:r>
              <a:r>
                <a:rPr lang="en-US" altLang="zh-TW" sz="4000" dirty="0">
                  <a:solidFill>
                    <a:schemeClr val="bg1"/>
                  </a:solidFill>
                  <a:latin typeface="Heiti TC Medium" pitchFamily="2" charset="-128"/>
                  <a:ea typeface="Heiti TC Medium" pitchFamily="2" charset="-128"/>
                </a:rPr>
                <a:t>])</a:t>
              </a:r>
              <a:endParaRPr lang="zh-TW" altLang="en-US" sz="4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3A4DDFC-AA1B-164E-82A6-CEF20F6ACFA4}"/>
              </a:ext>
            </a:extLst>
          </p:cNvPr>
          <p:cNvSpPr/>
          <p:nvPr/>
        </p:nvSpPr>
        <p:spPr>
          <a:xfrm>
            <a:off x="8764060" y="4223115"/>
            <a:ext cx="9372600" cy="456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50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Open</a:t>
            </a:r>
            <a:r>
              <a:rPr lang="zh-TW" altLang="en-US" sz="50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：</a:t>
            </a:r>
            <a:r>
              <a:rPr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指定日期的開盤價</a:t>
            </a:r>
          </a:p>
          <a:p>
            <a:pPr algn="ctr">
              <a:lnSpc>
                <a:spcPct val="150000"/>
              </a:lnSpc>
            </a:pPr>
            <a:r>
              <a:rPr lang="en-US" altLang="zh-TW" sz="50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Close</a:t>
            </a:r>
            <a:r>
              <a:rPr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：指定日期的收盤價</a:t>
            </a:r>
          </a:p>
          <a:p>
            <a:pPr algn="ctr">
              <a:lnSpc>
                <a:spcPct val="150000"/>
              </a:lnSpc>
            </a:pPr>
            <a:r>
              <a:rPr lang="en-US" altLang="zh-TW" sz="50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High </a:t>
            </a:r>
            <a:r>
              <a:rPr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：指定日期的最高價</a:t>
            </a:r>
          </a:p>
          <a:p>
            <a:pPr algn="ctr">
              <a:lnSpc>
                <a:spcPct val="150000"/>
              </a:lnSpc>
            </a:pPr>
            <a:r>
              <a:rPr lang="en-US" altLang="zh-TW" sz="5000" dirty="0">
                <a:solidFill>
                  <a:schemeClr val="bg1"/>
                </a:solidFill>
                <a:latin typeface="Britannic Bold" panose="020B0903060703020204" pitchFamily="34" charset="0"/>
                <a:ea typeface="Heiti TC Medium" pitchFamily="2" charset="-128"/>
              </a:rPr>
              <a:t>Low  </a:t>
            </a:r>
            <a:r>
              <a:rPr lang="zh-TW" altLang="en-US" sz="5000" dirty="0">
                <a:solidFill>
                  <a:schemeClr val="bg1"/>
                </a:solidFill>
                <a:latin typeface="Heiti TC Medium" pitchFamily="2" charset="-128"/>
                <a:ea typeface="Heiti TC Medium" pitchFamily="2" charset="-128"/>
              </a:rPr>
              <a:t>：指定日期的最低價</a:t>
            </a:r>
            <a:endParaRPr lang="zh-TW" altLang="en-US" sz="5000" b="0" i="0" u="none" strike="noStrike" dirty="0">
              <a:solidFill>
                <a:schemeClr val="bg1"/>
              </a:solidFill>
              <a:effectLst/>
              <a:latin typeface="Heiti TC Medium" pitchFamily="2" charset="-128"/>
              <a:ea typeface="Heiti TC Medium" pitchFamily="2" charset="-128"/>
            </a:endParaRP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AEA4C2F3-9C44-434A-9486-A969F669B311}"/>
              </a:ext>
            </a:extLst>
          </p:cNvPr>
          <p:cNvGrpSpPr/>
          <p:nvPr/>
        </p:nvGrpSpPr>
        <p:grpSpPr>
          <a:xfrm>
            <a:off x="483118" y="401539"/>
            <a:ext cx="5668646" cy="1358485"/>
            <a:chOff x="0" y="0"/>
            <a:chExt cx="5727205" cy="1259613"/>
          </a:xfrm>
          <a:solidFill>
            <a:schemeClr val="bg1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7FC1A4D-E547-2142-831B-D9AAAC846D9B}"/>
                </a:ext>
              </a:extLst>
            </p:cNvPr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8D790BC-6097-AB43-9D0A-FD9A61995C1A}"/>
              </a:ext>
            </a:extLst>
          </p:cNvPr>
          <p:cNvSpPr txBox="1"/>
          <p:nvPr/>
        </p:nvSpPr>
        <p:spPr>
          <a:xfrm>
            <a:off x="672325" y="496239"/>
            <a:ext cx="529023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000" b="1" dirty="0">
                <a:latin typeface="Britannic Bold" panose="020B0903060703020204" pitchFamily="34" charset="0"/>
                <a:ea typeface="HEITI TC MEDIUM" pitchFamily="2" charset="-128"/>
              </a:rPr>
              <a:t>Google sheet</a:t>
            </a:r>
            <a:endParaRPr kumimoji="1" lang="zh-TW" altLang="en-US" sz="7000" b="1" dirty="0">
              <a:latin typeface="Britannic Bold" panose="020B0903060703020204" pitchFamily="34" charset="0"/>
              <a:ea typeface="HEITI TC MEDIUM" pitchFamily="2" charset="-128"/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4C41D4E9-9FEF-A948-BBBE-53362C61F1E0}"/>
              </a:ext>
            </a:extLst>
          </p:cNvPr>
          <p:cNvSpPr/>
          <p:nvPr/>
        </p:nvSpPr>
        <p:spPr>
          <a:xfrm>
            <a:off x="483118" y="1710300"/>
            <a:ext cx="17332394" cy="1273478"/>
          </a:xfrm>
          <a:prstGeom prst="frame">
            <a:avLst>
              <a:gd name="adj1" fmla="val 447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6096F275-7523-7C41-A230-0F0C25F5D72A}"/>
              </a:ext>
            </a:extLst>
          </p:cNvPr>
          <p:cNvGrpSpPr/>
          <p:nvPr/>
        </p:nvGrpSpPr>
        <p:grpSpPr>
          <a:xfrm>
            <a:off x="1079131" y="3966922"/>
            <a:ext cx="3596056" cy="2353156"/>
            <a:chOff x="9144000" y="3442549"/>
            <a:chExt cx="3596056" cy="2353156"/>
          </a:xfrm>
        </p:grpSpPr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5F065791-4DAD-FB4C-AD9B-C9338D977D9A}"/>
                </a:ext>
              </a:extLst>
            </p:cNvPr>
            <p:cNvGrpSpPr/>
            <p:nvPr/>
          </p:nvGrpSpPr>
          <p:grpSpPr>
            <a:xfrm>
              <a:off x="9144000" y="3442549"/>
              <a:ext cx="3596056" cy="2353156"/>
              <a:chOff x="9144000" y="3442549"/>
              <a:chExt cx="3596056" cy="2353156"/>
            </a:xfrm>
          </p:grpSpPr>
          <p:grpSp>
            <p:nvGrpSpPr>
              <p:cNvPr id="13" name="Group 2">
                <a:extLst>
                  <a:ext uri="{FF2B5EF4-FFF2-40B4-BE49-F238E27FC236}">
                    <a16:creationId xmlns:a16="http://schemas.microsoft.com/office/drawing/2014/main" id="{AFF23C07-0EAB-D648-A392-8200C2DF68D1}"/>
                  </a:ext>
                </a:extLst>
              </p:cNvPr>
              <p:cNvGrpSpPr/>
              <p:nvPr/>
            </p:nvGrpSpPr>
            <p:grpSpPr>
              <a:xfrm>
                <a:off x="9144000" y="3442549"/>
                <a:ext cx="3596055" cy="1301362"/>
                <a:chOff x="0" y="0"/>
                <a:chExt cx="4051135" cy="1466050"/>
              </a:xfrm>
            </p:grpSpPr>
            <p:sp>
              <p:nvSpPr>
                <p:cNvPr id="14" name="Freeform 3">
                  <a:extLst>
                    <a:ext uri="{FF2B5EF4-FFF2-40B4-BE49-F238E27FC236}">
                      <a16:creationId xmlns:a16="http://schemas.microsoft.com/office/drawing/2014/main" id="{C1A0AC2C-01AA-0241-A663-366499332CA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4051135" cy="146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205" h="1434637">
                      <a:moveTo>
                        <a:pt x="5602745" y="1434636"/>
                      </a:moveTo>
                      <a:lnTo>
                        <a:pt x="124460" y="1434636"/>
                      </a:lnTo>
                      <a:cubicBezTo>
                        <a:pt x="55880" y="1434636"/>
                        <a:pt x="0" y="1378757"/>
                        <a:pt x="0" y="1310177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602745" y="0"/>
                      </a:lnTo>
                      <a:cubicBezTo>
                        <a:pt x="5671325" y="0"/>
                        <a:pt x="5727205" y="55880"/>
                        <a:pt x="5727205" y="124460"/>
                      </a:cubicBezTo>
                      <a:lnTo>
                        <a:pt x="5727205" y="1310177"/>
                      </a:lnTo>
                      <a:cubicBezTo>
                        <a:pt x="5727205" y="1378757"/>
                        <a:pt x="5671325" y="1434637"/>
                        <a:pt x="5602745" y="14346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</p:spPr>
            </p:sp>
          </p:grpSp>
          <p:grpSp>
            <p:nvGrpSpPr>
              <p:cNvPr id="15" name="Group 4">
                <a:extLst>
                  <a:ext uri="{FF2B5EF4-FFF2-40B4-BE49-F238E27FC236}">
                    <a16:creationId xmlns:a16="http://schemas.microsoft.com/office/drawing/2014/main" id="{CEE91E72-5DEC-964D-8621-4057D972DD40}"/>
                  </a:ext>
                </a:extLst>
              </p:cNvPr>
              <p:cNvGrpSpPr/>
              <p:nvPr/>
            </p:nvGrpSpPr>
            <p:grpSpPr>
              <a:xfrm>
                <a:off x="9144002" y="4677588"/>
                <a:ext cx="3596054" cy="1118117"/>
                <a:chOff x="1" y="0"/>
                <a:chExt cx="4051134" cy="1259614"/>
              </a:xfrm>
            </p:grpSpPr>
            <p:sp>
              <p:nvSpPr>
                <p:cNvPr id="16" name="Freeform 5">
                  <a:extLst>
                    <a:ext uri="{FF2B5EF4-FFF2-40B4-BE49-F238E27FC236}">
                      <a16:creationId xmlns:a16="http://schemas.microsoft.com/office/drawing/2014/main" id="{053B2E9D-B445-334F-ABA2-46EA567B4296}"/>
                    </a:ext>
                  </a:extLst>
                </p:cNvPr>
                <p:cNvSpPr/>
                <p:nvPr/>
              </p:nvSpPr>
              <p:spPr>
                <a:xfrm>
                  <a:off x="1" y="0"/>
                  <a:ext cx="4051134" cy="12596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27205" h="1259614">
                      <a:moveTo>
                        <a:pt x="5602745" y="1259613"/>
                      </a:moveTo>
                      <a:lnTo>
                        <a:pt x="124460" y="1259613"/>
                      </a:lnTo>
                      <a:cubicBezTo>
                        <a:pt x="55880" y="1259613"/>
                        <a:pt x="0" y="1203733"/>
                        <a:pt x="0" y="1135153"/>
                      </a:cubicBezTo>
                      <a:lnTo>
                        <a:pt x="0" y="124460"/>
                      </a:lnTo>
                      <a:cubicBezTo>
                        <a:pt x="0" y="55880"/>
                        <a:pt x="55880" y="0"/>
                        <a:pt x="124460" y="0"/>
                      </a:cubicBezTo>
                      <a:lnTo>
                        <a:pt x="5602745" y="0"/>
                      </a:lnTo>
                      <a:cubicBezTo>
                        <a:pt x="5671325" y="0"/>
                        <a:pt x="5727205" y="55880"/>
                        <a:pt x="5727205" y="124460"/>
                      </a:cubicBezTo>
                      <a:lnTo>
                        <a:pt x="5727205" y="1135153"/>
                      </a:lnTo>
                      <a:cubicBezTo>
                        <a:pt x="5727205" y="1203734"/>
                        <a:pt x="5671325" y="1259614"/>
                        <a:pt x="5602745" y="1259614"/>
                      </a:cubicBezTo>
                      <a:close/>
                    </a:path>
                  </a:pathLst>
                </a:custGeom>
                <a:solidFill>
                  <a:srgbClr val="75C7FB"/>
                </a:solidFill>
              </p:spPr>
            </p:sp>
          </p:grpSp>
        </p:grp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1B79816-8821-194D-8A74-9CB411DEE2D6}"/>
                </a:ext>
              </a:extLst>
            </p:cNvPr>
            <p:cNvSpPr txBox="1"/>
            <p:nvPr/>
          </p:nvSpPr>
          <p:spPr>
            <a:xfrm>
              <a:off x="10053000" y="3585346"/>
              <a:ext cx="1778051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Open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3BEFA13-E1E4-CB48-99DC-1E35C63B38AF}"/>
                </a:ext>
              </a:extLst>
            </p:cNvPr>
            <p:cNvSpPr txBox="1"/>
            <p:nvPr/>
          </p:nvSpPr>
          <p:spPr>
            <a:xfrm>
              <a:off x="9887889" y="4788421"/>
              <a:ext cx="21082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開盤價</a:t>
              </a: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F9F77209-43C4-DB44-A327-6C69320E07D1}"/>
              </a:ext>
            </a:extLst>
          </p:cNvPr>
          <p:cNvGrpSpPr/>
          <p:nvPr/>
        </p:nvGrpSpPr>
        <p:grpSpPr>
          <a:xfrm>
            <a:off x="5168011" y="3966922"/>
            <a:ext cx="3596056" cy="2353156"/>
            <a:chOff x="4571998" y="3926192"/>
            <a:chExt cx="3596056" cy="2353156"/>
          </a:xfrm>
        </p:grpSpPr>
        <p:sp>
          <p:nvSpPr>
            <p:cNvPr id="26" name="Freeform 3">
              <a:extLst>
                <a:ext uri="{FF2B5EF4-FFF2-40B4-BE49-F238E27FC236}">
                  <a16:creationId xmlns:a16="http://schemas.microsoft.com/office/drawing/2014/main" id="{0C083877-00A8-5B49-BA0A-6345DD0B1A2E}"/>
                </a:ext>
              </a:extLst>
            </p:cNvPr>
            <p:cNvSpPr/>
            <p:nvPr/>
          </p:nvSpPr>
          <p:spPr>
            <a:xfrm>
              <a:off x="4571998" y="3926192"/>
              <a:ext cx="3596055" cy="1301362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E1A29082-040E-8440-A812-6076812FA4D2}"/>
                </a:ext>
              </a:extLst>
            </p:cNvPr>
            <p:cNvSpPr/>
            <p:nvPr/>
          </p:nvSpPr>
          <p:spPr>
            <a:xfrm>
              <a:off x="4572000" y="5161231"/>
              <a:ext cx="3596054" cy="1118117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D0D7E457-66EB-D34B-8B93-1F7EC2B64E3F}"/>
                </a:ext>
              </a:extLst>
            </p:cNvPr>
            <p:cNvSpPr txBox="1"/>
            <p:nvPr/>
          </p:nvSpPr>
          <p:spPr>
            <a:xfrm>
              <a:off x="5433708" y="4109437"/>
              <a:ext cx="187262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Close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5AD160F7-3693-5A46-8543-45EB0DD638F9}"/>
                </a:ext>
              </a:extLst>
            </p:cNvPr>
            <p:cNvSpPr txBox="1"/>
            <p:nvPr/>
          </p:nvSpPr>
          <p:spPr>
            <a:xfrm>
              <a:off x="5315890" y="5272064"/>
              <a:ext cx="21082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收盤價</a:t>
              </a:r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37D7BF43-78F1-E846-806F-AC2A45C9F940}"/>
              </a:ext>
            </a:extLst>
          </p:cNvPr>
          <p:cNvGrpSpPr/>
          <p:nvPr/>
        </p:nvGrpSpPr>
        <p:grpSpPr>
          <a:xfrm>
            <a:off x="1083550" y="6890831"/>
            <a:ext cx="3596056" cy="2353156"/>
            <a:chOff x="4571998" y="3926192"/>
            <a:chExt cx="3596056" cy="2353156"/>
          </a:xfrm>
        </p:grpSpPr>
        <p:sp>
          <p:nvSpPr>
            <p:cNvPr id="32" name="Freeform 3">
              <a:extLst>
                <a:ext uri="{FF2B5EF4-FFF2-40B4-BE49-F238E27FC236}">
                  <a16:creationId xmlns:a16="http://schemas.microsoft.com/office/drawing/2014/main" id="{F0176A66-1808-6149-A7E9-AF75D76D0BA0}"/>
                </a:ext>
              </a:extLst>
            </p:cNvPr>
            <p:cNvSpPr/>
            <p:nvPr/>
          </p:nvSpPr>
          <p:spPr>
            <a:xfrm>
              <a:off x="4571998" y="3926192"/>
              <a:ext cx="3596055" cy="1301362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64AD15BB-AC46-FE45-BDDF-72AF4F243AC3}"/>
                </a:ext>
              </a:extLst>
            </p:cNvPr>
            <p:cNvSpPr/>
            <p:nvPr/>
          </p:nvSpPr>
          <p:spPr>
            <a:xfrm>
              <a:off x="4572000" y="5161231"/>
              <a:ext cx="3596054" cy="1118117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4F492947-B1EB-BB4E-AA2C-DEE5263E55DC}"/>
                </a:ext>
              </a:extLst>
            </p:cNvPr>
            <p:cNvSpPr txBox="1"/>
            <p:nvPr/>
          </p:nvSpPr>
          <p:spPr>
            <a:xfrm>
              <a:off x="5553522" y="4069041"/>
              <a:ext cx="162416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High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6AD8942D-F5EA-8447-BEEA-945CF7D79891}"/>
                </a:ext>
              </a:extLst>
            </p:cNvPr>
            <p:cNvSpPr txBox="1"/>
            <p:nvPr/>
          </p:nvSpPr>
          <p:spPr>
            <a:xfrm>
              <a:off x="5325442" y="5266182"/>
              <a:ext cx="21082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最高價</a:t>
              </a: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CCD88FC-569F-A34C-9E74-A1ED1C1F2587}"/>
              </a:ext>
            </a:extLst>
          </p:cNvPr>
          <p:cNvGrpSpPr/>
          <p:nvPr/>
        </p:nvGrpSpPr>
        <p:grpSpPr>
          <a:xfrm>
            <a:off x="5168011" y="6890831"/>
            <a:ext cx="3596056" cy="2353156"/>
            <a:chOff x="4571998" y="3926192"/>
            <a:chExt cx="3596056" cy="2353156"/>
          </a:xfrm>
        </p:grpSpPr>
        <p:sp>
          <p:nvSpPr>
            <p:cNvPr id="37" name="Freeform 3">
              <a:extLst>
                <a:ext uri="{FF2B5EF4-FFF2-40B4-BE49-F238E27FC236}">
                  <a16:creationId xmlns:a16="http://schemas.microsoft.com/office/drawing/2014/main" id="{72C313BE-3EB3-2047-B2B5-1071242E7AF3}"/>
                </a:ext>
              </a:extLst>
            </p:cNvPr>
            <p:cNvSpPr/>
            <p:nvPr/>
          </p:nvSpPr>
          <p:spPr>
            <a:xfrm>
              <a:off x="4571998" y="3926192"/>
              <a:ext cx="3596055" cy="1301362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09A305B-E8C6-7942-8113-D59A88DF08E1}"/>
                </a:ext>
              </a:extLst>
            </p:cNvPr>
            <p:cNvSpPr/>
            <p:nvPr/>
          </p:nvSpPr>
          <p:spPr>
            <a:xfrm>
              <a:off x="4572000" y="5161231"/>
              <a:ext cx="3596054" cy="1118117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DA6DE1EA-5BF0-B748-B39B-79C9EF936F2D}"/>
                </a:ext>
              </a:extLst>
            </p:cNvPr>
            <p:cNvSpPr txBox="1"/>
            <p:nvPr/>
          </p:nvSpPr>
          <p:spPr>
            <a:xfrm>
              <a:off x="5679916" y="4069534"/>
              <a:ext cx="1390124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Low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56623B4E-10B1-EE41-B00F-6FAB5F855B1D}"/>
                </a:ext>
              </a:extLst>
            </p:cNvPr>
            <p:cNvSpPr txBox="1"/>
            <p:nvPr/>
          </p:nvSpPr>
          <p:spPr>
            <a:xfrm>
              <a:off x="5315890" y="5322564"/>
              <a:ext cx="210826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最低價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5399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>
            <a:off x="-152400" y="4000500"/>
            <a:ext cx="18669000" cy="6476997"/>
          </a:xfrm>
          <a:custGeom>
            <a:avLst/>
            <a:gdLst/>
            <a:ahLst/>
            <a:cxnLst/>
            <a:rect l="l" t="t" r="r" b="b"/>
            <a:pathLst>
              <a:path w="5727205" h="1259614">
                <a:moveTo>
                  <a:pt x="5602745" y="1259613"/>
                </a:moveTo>
                <a:lnTo>
                  <a:pt x="124460" y="1259613"/>
                </a:lnTo>
                <a:cubicBezTo>
                  <a:pt x="55880" y="1259613"/>
                  <a:pt x="0" y="1203733"/>
                  <a:pt x="0" y="113515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602745" y="0"/>
                </a:lnTo>
                <a:cubicBezTo>
                  <a:pt x="5671325" y="0"/>
                  <a:pt x="5727205" y="55880"/>
                  <a:pt x="5727205" y="124460"/>
                </a:cubicBezTo>
                <a:lnTo>
                  <a:pt x="5727205" y="1135153"/>
                </a:lnTo>
                <a:cubicBezTo>
                  <a:pt x="5727205" y="1203734"/>
                  <a:pt x="5671325" y="1259614"/>
                  <a:pt x="5602745" y="1259614"/>
                </a:cubicBezTo>
                <a:close/>
              </a:path>
            </a:pathLst>
          </a:custGeom>
          <a:solidFill>
            <a:srgbClr val="0048CD"/>
          </a:solidFill>
        </p:spPr>
      </p:sp>
      <p:sp>
        <p:nvSpPr>
          <p:cNvPr id="22" name="Freeform 4">
            <a:extLst>
              <a:ext uri="{FF2B5EF4-FFF2-40B4-BE49-F238E27FC236}">
                <a16:creationId xmlns:a16="http://schemas.microsoft.com/office/drawing/2014/main" id="{E40F7A70-6078-2D47-ACC2-04F33CF8955C}"/>
              </a:ext>
            </a:extLst>
          </p:cNvPr>
          <p:cNvSpPr/>
          <p:nvPr/>
        </p:nvSpPr>
        <p:spPr>
          <a:xfrm>
            <a:off x="3528989" y="5563190"/>
            <a:ext cx="11230014" cy="4732543"/>
          </a:xfrm>
          <a:custGeom>
            <a:avLst/>
            <a:gdLst/>
            <a:ahLst/>
            <a:cxnLst/>
            <a:rect l="l" t="t" r="r" b="b"/>
            <a:pathLst>
              <a:path w="5727205" h="1434637">
                <a:moveTo>
                  <a:pt x="5602745" y="1434636"/>
                </a:moveTo>
                <a:lnTo>
                  <a:pt x="124460" y="1434636"/>
                </a:lnTo>
                <a:cubicBezTo>
                  <a:pt x="55880" y="1434636"/>
                  <a:pt x="0" y="1378757"/>
                  <a:pt x="0" y="131017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602745" y="0"/>
                </a:lnTo>
                <a:cubicBezTo>
                  <a:pt x="5671325" y="0"/>
                  <a:pt x="5727205" y="55880"/>
                  <a:pt x="5727205" y="124460"/>
                </a:cubicBezTo>
                <a:lnTo>
                  <a:pt x="5727205" y="1310177"/>
                </a:lnTo>
                <a:cubicBezTo>
                  <a:pt x="5727205" y="1378757"/>
                  <a:pt x="5671325" y="1434637"/>
                  <a:pt x="5602745" y="1434637"/>
                </a:cubicBezTo>
                <a:close/>
              </a:path>
            </a:pathLst>
          </a:custGeom>
          <a:solidFill>
            <a:srgbClr val="FFFFFF"/>
          </a:solidFill>
          <a:ln>
            <a:solidFill>
              <a:schemeClr val="tx1"/>
            </a:solidFill>
          </a:ln>
        </p:spPr>
      </p:sp>
      <p:sp>
        <p:nvSpPr>
          <p:cNvPr id="15" name="TextBox 15"/>
          <p:cNvSpPr txBox="1"/>
          <p:nvPr/>
        </p:nvSpPr>
        <p:spPr>
          <a:xfrm>
            <a:off x="1021613" y="4498038"/>
            <a:ext cx="1624476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altLang="zh-TW" sz="4300" dirty="0">
                <a:solidFill>
                  <a:schemeClr val="bg1"/>
                </a:solidFill>
                <a:latin typeface="Britannic Bold" panose="020B0903060703020204" pitchFamily="34" charset="0"/>
              </a:rPr>
              <a:t>=GOOGLEFINANCE(</a:t>
            </a:r>
            <a:r>
              <a:rPr lang="en-US" altLang="zh-TW" sz="4300" dirty="0">
                <a:solidFill>
                  <a:srgbClr val="A5C361"/>
                </a:solidFill>
                <a:latin typeface="Britannic Bold" panose="020B0903060703020204" pitchFamily="34" charset="0"/>
              </a:rPr>
              <a:t>"TPE:2317","close","2019/12/30","2020/1/10"</a:t>
            </a:r>
            <a:r>
              <a:rPr lang="en-US" altLang="zh-TW" sz="4300" dirty="0">
                <a:solidFill>
                  <a:schemeClr val="bg1"/>
                </a:solidFill>
                <a:latin typeface="Britannic Bold" panose="020B0903060703020204" pitchFamily="34" charset="0"/>
              </a:rPr>
              <a:t>)</a:t>
            </a:r>
            <a:r>
              <a:rPr lang="en-US" altLang="zh-TW" sz="4300" dirty="0">
                <a:latin typeface="Britannic Bold" panose="020B0903060703020204" pitchFamily="34" charset="0"/>
              </a:rPr>
              <a:t> </a:t>
            </a:r>
            <a:endParaRPr lang="en-US" sz="4300" dirty="0">
              <a:solidFill>
                <a:srgbClr val="0048CD"/>
              </a:solidFill>
              <a:latin typeface="Britannic Bold" panose="020B0903060703020204" pitchFamily="34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-152400" y="-110904"/>
            <a:ext cx="18669000" cy="4111404"/>
            <a:chOff x="0" y="0"/>
            <a:chExt cx="5727205" cy="14346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727205" cy="1434637"/>
            </a:xfrm>
            <a:custGeom>
              <a:avLst/>
              <a:gdLst/>
              <a:ahLst/>
              <a:cxnLst/>
              <a:rect l="l" t="t" r="r" b="b"/>
              <a:pathLst>
                <a:path w="5727205" h="1434637">
                  <a:moveTo>
                    <a:pt x="5602745" y="1434636"/>
                  </a:moveTo>
                  <a:lnTo>
                    <a:pt x="124460" y="1434636"/>
                  </a:lnTo>
                  <a:cubicBezTo>
                    <a:pt x="55880" y="1434636"/>
                    <a:pt x="0" y="1378757"/>
                    <a:pt x="0" y="131017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310177"/>
                  </a:lnTo>
                  <a:cubicBezTo>
                    <a:pt x="5727205" y="1378757"/>
                    <a:pt x="5671325" y="1434637"/>
                    <a:pt x="5602745" y="1434637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</p: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84767640-F03E-EC4F-9E7F-C3983440C978}"/>
              </a:ext>
            </a:extLst>
          </p:cNvPr>
          <p:cNvSpPr/>
          <p:nvPr/>
        </p:nvSpPr>
        <p:spPr>
          <a:xfrm>
            <a:off x="2345471" y="683502"/>
            <a:ext cx="13597049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TW" sz="4500" dirty="0">
                <a:latin typeface="Britannic Bold" panose="020B0903060703020204" pitchFamily="34" charset="0"/>
              </a:rPr>
              <a:t>=GOOGLEFINANCE(</a:t>
            </a:r>
            <a:r>
              <a:rPr lang="en-US" altLang="zh-TW" sz="4500" dirty="0">
                <a:solidFill>
                  <a:srgbClr val="A5C261"/>
                </a:solidFill>
                <a:latin typeface="Britannic Bold" panose="020B0903060703020204" pitchFamily="34" charset="0"/>
              </a:rPr>
              <a:t>"TPE:2317"</a:t>
            </a:r>
            <a:r>
              <a:rPr lang="en-US" altLang="zh-TW" sz="4500" dirty="0">
                <a:latin typeface="Britannic Bold" panose="020B0903060703020204" pitchFamily="34" charset="0"/>
              </a:rPr>
              <a:t>,</a:t>
            </a:r>
            <a:r>
              <a:rPr lang="en-US" altLang="zh-TW" sz="4500" dirty="0">
                <a:solidFill>
                  <a:srgbClr val="A5C261"/>
                </a:solidFill>
                <a:latin typeface="Britannic Bold" panose="020B0903060703020204" pitchFamily="34" charset="0"/>
              </a:rPr>
              <a:t>"close"</a:t>
            </a:r>
            <a:r>
              <a:rPr lang="en-US" altLang="zh-TW" sz="4500" dirty="0">
                <a:latin typeface="Britannic Bold" panose="020B0903060703020204" pitchFamily="34" charset="0"/>
              </a:rPr>
              <a:t>,</a:t>
            </a:r>
            <a:r>
              <a:rPr lang="en-US" altLang="zh-TW" sz="4500" dirty="0">
                <a:solidFill>
                  <a:srgbClr val="A5C261"/>
                </a:solidFill>
                <a:latin typeface="Britannic Bold" panose="020B0903060703020204" pitchFamily="34" charset="0"/>
              </a:rPr>
              <a:t>"2021/6/2"</a:t>
            </a:r>
            <a:r>
              <a:rPr lang="en-US" altLang="zh-TW" sz="4500" dirty="0">
                <a:latin typeface="Britannic Bold" panose="020B0903060703020204" pitchFamily="34" charset="0"/>
              </a:rPr>
              <a:t>) </a:t>
            </a:r>
            <a:endParaRPr lang="zh-TW" altLang="en-US" sz="4500" dirty="0">
              <a:latin typeface="Britannic Bold" panose="020B0903060703020204" pitchFamily="34" charset="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21CF9E3D-D498-2348-AC78-3AA4DBED09B6}"/>
              </a:ext>
            </a:extLst>
          </p:cNvPr>
          <p:cNvGrpSpPr/>
          <p:nvPr/>
        </p:nvGrpSpPr>
        <p:grpSpPr>
          <a:xfrm>
            <a:off x="3169080" y="1905869"/>
            <a:ext cx="11949839" cy="1962959"/>
            <a:chOff x="3169078" y="2687429"/>
            <a:chExt cx="11949839" cy="1962959"/>
          </a:xfrm>
        </p:grpSpPr>
        <p:grpSp>
          <p:nvGrpSpPr>
            <p:cNvPr id="5" name="Group 5"/>
            <p:cNvGrpSpPr/>
            <p:nvPr/>
          </p:nvGrpSpPr>
          <p:grpSpPr>
            <a:xfrm>
              <a:off x="3169078" y="2687429"/>
              <a:ext cx="11949839" cy="1962959"/>
              <a:chOff x="0" y="0"/>
              <a:chExt cx="5727205" cy="125961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72720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5727205" h="1259614">
                    <a:moveTo>
                      <a:pt x="560274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3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02745" y="0"/>
                    </a:lnTo>
                    <a:cubicBezTo>
                      <a:pt x="5671325" y="0"/>
                      <a:pt x="5727205" y="55880"/>
                      <a:pt x="5727205" y="124460"/>
                    </a:cubicBezTo>
                    <a:lnTo>
                      <a:pt x="5727205" y="1135153"/>
                    </a:lnTo>
                    <a:cubicBezTo>
                      <a:pt x="5727205" y="1203734"/>
                      <a:pt x="5671325" y="1259614"/>
                      <a:pt x="5602745" y="1259614"/>
                    </a:cubicBezTo>
                    <a:close/>
                  </a:path>
                </a:pathLst>
              </a:custGeom>
              <a:solidFill>
                <a:srgbClr val="0048CD"/>
              </a:solidFill>
            </p:spPr>
          </p:sp>
        </p:grpSp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FAD63AAA-1831-B744-8898-BE9E81BD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512" y="2996732"/>
              <a:ext cx="10890922" cy="1240355"/>
            </a:xfrm>
            <a:prstGeom prst="rect">
              <a:avLst/>
            </a:prstGeom>
          </p:spPr>
        </p:pic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93A70387-A80B-A845-A221-93A43F427CA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" r="1013"/>
          <a:stretch/>
        </p:blipFill>
        <p:spPr>
          <a:xfrm>
            <a:off x="3973712" y="5769892"/>
            <a:ext cx="10340569" cy="4319141"/>
          </a:xfrm>
          <a:prstGeom prst="rect">
            <a:avLst/>
          </a:prstGeom>
        </p:spPr>
      </p:pic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D2C928FB-41DC-5740-997B-8EB456BA8852}"/>
              </a:ext>
            </a:extLst>
          </p:cNvPr>
          <p:cNvCxnSpPr>
            <a:cxnSpLocks/>
          </p:cNvCxnSpPr>
          <p:nvPr/>
        </p:nvCxnSpPr>
        <p:spPr>
          <a:xfrm>
            <a:off x="0" y="4000500"/>
            <a:ext cx="18288000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>
            <a:extLst>
              <a:ext uri="{FF2B5EF4-FFF2-40B4-BE49-F238E27FC236}">
                <a16:creationId xmlns:a16="http://schemas.microsoft.com/office/drawing/2014/main" id="{6659BB20-5F23-C84A-9422-286AF43947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6854362" y="8724900"/>
            <a:ext cx="2151110" cy="2000532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587678" y="-682324"/>
            <a:ext cx="2151110" cy="200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37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5">
            <a:extLst>
              <a:ext uri="{FF2B5EF4-FFF2-40B4-BE49-F238E27FC236}">
                <a16:creationId xmlns:a16="http://schemas.microsoft.com/office/drawing/2014/main" id="{127BEE41-7358-5643-A21E-405FC7AD1365}"/>
              </a:ext>
            </a:extLst>
          </p:cNvPr>
          <p:cNvGrpSpPr/>
          <p:nvPr/>
        </p:nvGrpSpPr>
        <p:grpSpPr>
          <a:xfrm>
            <a:off x="1251231" y="6569378"/>
            <a:ext cx="15785535" cy="2873952"/>
            <a:chOff x="0" y="0"/>
            <a:chExt cx="5727205" cy="1259613"/>
          </a:xfrm>
          <a:solidFill>
            <a:schemeClr val="bg1"/>
          </a:solidFill>
        </p:grpSpPr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3AC28839-A3B5-724D-9953-3080D4AC19E7}"/>
                </a:ext>
              </a:extLst>
            </p:cNvPr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</p:grp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92B6E312-DE94-B44B-81A7-6B269A88AD3E}"/>
              </a:ext>
            </a:extLst>
          </p:cNvPr>
          <p:cNvGrpSpPr/>
          <p:nvPr/>
        </p:nvGrpSpPr>
        <p:grpSpPr>
          <a:xfrm>
            <a:off x="1832754" y="6819900"/>
            <a:ext cx="14622486" cy="2252091"/>
            <a:chOff x="1973382" y="6359266"/>
            <a:chExt cx="14841520" cy="2252091"/>
          </a:xfrm>
        </p:grpSpPr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E1761E4E-E1DE-9C4D-AF18-61ADEB8CFF28}"/>
                </a:ext>
              </a:extLst>
            </p:cNvPr>
            <p:cNvSpPr/>
            <p:nvPr/>
          </p:nvSpPr>
          <p:spPr>
            <a:xfrm>
              <a:off x="1973382" y="7749582"/>
              <a:ext cx="5684596" cy="861775"/>
            </a:xfrm>
            <a:prstGeom prst="roundRect">
              <a:avLst/>
            </a:prstGeom>
            <a:solidFill>
              <a:srgbClr val="2448CD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0" name="圓角矩形 19">
              <a:extLst>
                <a:ext uri="{FF2B5EF4-FFF2-40B4-BE49-F238E27FC236}">
                  <a16:creationId xmlns:a16="http://schemas.microsoft.com/office/drawing/2014/main" id="{0206BE40-1384-9D41-AC6E-93AAA38C0BE9}"/>
                </a:ext>
              </a:extLst>
            </p:cNvPr>
            <p:cNvSpPr/>
            <p:nvPr/>
          </p:nvSpPr>
          <p:spPr>
            <a:xfrm>
              <a:off x="1973382" y="6623537"/>
              <a:ext cx="2977647" cy="861775"/>
            </a:xfrm>
            <a:prstGeom prst="roundRect">
              <a:avLst/>
            </a:prstGeom>
            <a:solidFill>
              <a:srgbClr val="2448CD">
                <a:alpha val="7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33C1DF5A-E82B-3644-A4A0-945A13EBC650}"/>
                </a:ext>
              </a:extLst>
            </p:cNvPr>
            <p:cNvSpPr txBox="1"/>
            <p:nvPr/>
          </p:nvSpPr>
          <p:spPr>
            <a:xfrm>
              <a:off x="2089396" y="6359266"/>
              <a:ext cx="14725506" cy="22520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zh-TW" sz="5000" dirty="0">
                  <a:latin typeface="Britannic Bold" panose="020B0903060703020204" pitchFamily="34" charset="0"/>
                  <a:ea typeface="Heiti TC Medium" pitchFamily="2" charset="-128"/>
                </a:rPr>
                <a:t>2330.TW</a:t>
              </a:r>
              <a:r>
                <a:rPr kumimoji="1" lang="zh-TW" altLang="en-US" sz="5000" dirty="0">
                  <a:latin typeface="Britannic Bold" panose="020B0903060703020204" pitchFamily="34" charset="0"/>
                  <a:ea typeface="Heiti TC Medium" pitchFamily="2" charset="-128"/>
                </a:rPr>
                <a:t> </a:t>
              </a:r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為台股股票代碼</a:t>
              </a:r>
              <a:endParaRPr kumimoji="1" lang="en-US" altLang="zh-TW" sz="5000" dirty="0">
                <a:latin typeface="Heiti TC Medium" pitchFamily="2" charset="-128"/>
                <a:ea typeface="Heiti TC Medium" pitchFamily="2" charset="-128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TW" sz="5000" dirty="0">
                  <a:latin typeface="Britannic Bold" panose="020B0903060703020204" pitchFamily="34" charset="0"/>
                  <a:ea typeface="Heiti TC Medium" pitchFamily="2" charset="-128"/>
                </a:rPr>
                <a:t>Period1 &amp; Period2 </a:t>
              </a:r>
              <a:r>
                <a:rPr kumimoji="1" lang="zh-TW" altLang="en-US" sz="5000" dirty="0">
                  <a:latin typeface="Heiti TC Medium" pitchFamily="2" charset="-128"/>
                  <a:ea typeface="Heiti TC Medium" pitchFamily="2" charset="-128"/>
                </a:rPr>
                <a:t>為起始日和結束日的</a:t>
              </a:r>
              <a:r>
                <a:rPr kumimoji="1" lang="en-US" altLang="zh-TW" sz="5000" dirty="0">
                  <a:latin typeface="Heiti TC Medium" pitchFamily="2" charset="-128"/>
                  <a:ea typeface="Heiti TC Medium" pitchFamily="2" charset="-128"/>
                </a:rPr>
                <a:t>timestamp</a:t>
              </a:r>
              <a:endParaRPr kumimoji="1" lang="zh-TW" altLang="en-US" sz="5000" dirty="0">
                <a:latin typeface="Heiti TC Medium" pitchFamily="2" charset="-128"/>
                <a:ea typeface="Heiti TC Medium" pitchFamily="2" charset="-128"/>
              </a:endParaRPr>
            </a:p>
          </p:txBody>
        </p:sp>
      </p:grpSp>
      <p:grpSp>
        <p:nvGrpSpPr>
          <p:cNvPr id="9" name="Group 5">
            <a:extLst>
              <a:ext uri="{FF2B5EF4-FFF2-40B4-BE49-F238E27FC236}">
                <a16:creationId xmlns:a16="http://schemas.microsoft.com/office/drawing/2014/main" id="{58D8310D-E4CF-654E-AC4A-64ECDB80917F}"/>
              </a:ext>
            </a:extLst>
          </p:cNvPr>
          <p:cNvGrpSpPr/>
          <p:nvPr/>
        </p:nvGrpSpPr>
        <p:grpSpPr>
          <a:xfrm>
            <a:off x="539869" y="524454"/>
            <a:ext cx="6513807" cy="1358485"/>
            <a:chOff x="0" y="0"/>
            <a:chExt cx="5727205" cy="1259613"/>
          </a:xfrm>
          <a:solidFill>
            <a:schemeClr val="bg1"/>
          </a:solidFill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9DB4547-8999-8C40-82D1-2E3D24381C15}"/>
                </a:ext>
              </a:extLst>
            </p:cNvPr>
            <p:cNvSpPr/>
            <p:nvPr/>
          </p:nvSpPr>
          <p:spPr>
            <a:xfrm>
              <a:off x="0" y="0"/>
              <a:ext cx="5727205" cy="1259614"/>
            </a:xfrm>
            <a:custGeom>
              <a:avLst/>
              <a:gdLst/>
              <a:ahLst/>
              <a:cxnLst/>
              <a:rect l="l" t="t" r="r" b="b"/>
              <a:pathLst>
                <a:path w="5727205" h="1259614">
                  <a:moveTo>
                    <a:pt x="5602745" y="1259613"/>
                  </a:moveTo>
                  <a:lnTo>
                    <a:pt x="124460" y="1259613"/>
                  </a:lnTo>
                  <a:cubicBezTo>
                    <a:pt x="55880" y="1259613"/>
                    <a:pt x="0" y="1203733"/>
                    <a:pt x="0" y="113515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602745" y="0"/>
                  </a:lnTo>
                  <a:cubicBezTo>
                    <a:pt x="5671325" y="0"/>
                    <a:pt x="5727205" y="55880"/>
                    <a:pt x="5727205" y="124460"/>
                  </a:cubicBezTo>
                  <a:lnTo>
                    <a:pt x="5727205" y="1135153"/>
                  </a:lnTo>
                  <a:cubicBezTo>
                    <a:pt x="5727205" y="1203734"/>
                    <a:pt x="5671325" y="1259614"/>
                    <a:pt x="5602745" y="1259614"/>
                  </a:cubicBezTo>
                  <a:close/>
                </a:path>
              </a:pathLst>
            </a:custGeom>
            <a:grpFill/>
            <a:ln w="60325">
              <a:noFill/>
            </a:ln>
          </p:spPr>
          <p:txBody>
            <a:bodyPr/>
            <a:lstStyle/>
            <a:p>
              <a:endParaRPr lang="zh-TW" altLang="en-US" dirty="0"/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F449480-B55D-F948-BF1B-42A92A2B23A3}"/>
              </a:ext>
            </a:extLst>
          </p:cNvPr>
          <p:cNvSpPr txBox="1"/>
          <p:nvPr/>
        </p:nvSpPr>
        <p:spPr>
          <a:xfrm>
            <a:off x="823041" y="618921"/>
            <a:ext cx="594746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7000" b="1" dirty="0">
                <a:latin typeface="Britannic Bold" panose="020B0903060703020204" pitchFamily="34" charset="0"/>
                <a:ea typeface="HEITI TC MEDIUM" pitchFamily="2" charset="-128"/>
              </a:rPr>
              <a:t>Yahoo Finance</a:t>
            </a:r>
            <a:endParaRPr kumimoji="1" lang="zh-TW" altLang="en-US" sz="7000" b="1" dirty="0">
              <a:latin typeface="Britannic Bold" panose="020B0903060703020204" pitchFamily="34" charset="0"/>
              <a:ea typeface="HEITI TC MEDIUM" pitchFamily="2" charset="-128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25E873E-27E9-2249-BEE7-F90265281482}"/>
              </a:ext>
            </a:extLst>
          </p:cNvPr>
          <p:cNvSpPr/>
          <p:nvPr/>
        </p:nvSpPr>
        <p:spPr>
          <a:xfrm>
            <a:off x="477803" y="1807956"/>
            <a:ext cx="17332394" cy="2245289"/>
          </a:xfrm>
          <a:prstGeom prst="roundRect">
            <a:avLst/>
          </a:prstGeom>
          <a:solidFill>
            <a:srgbClr val="244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0B9AC81-82D9-CC4A-BCA0-A61B5A6413B6}"/>
              </a:ext>
            </a:extLst>
          </p:cNvPr>
          <p:cNvSpPr/>
          <p:nvPr/>
        </p:nvSpPr>
        <p:spPr>
          <a:xfrm>
            <a:off x="990600" y="1976683"/>
            <a:ext cx="1630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https://query1.finance.yahoo.com/v8/finance/chart/</a:t>
            </a:r>
            <a:r>
              <a:rPr lang="en-US" altLang="zh-TW" sz="4000" dirty="0">
                <a:solidFill>
                  <a:srgbClr val="FF0000"/>
                </a:solidFill>
                <a:latin typeface="Britannic Bold" panose="020B0903060703020204" pitchFamily="34" charset="0"/>
              </a:rPr>
              <a:t>2330.TW?period1=1598889600&amp;period2=1599926400</a:t>
            </a:r>
            <a:r>
              <a:rPr lang="en-US" altLang="zh-TW" sz="4000" dirty="0">
                <a:solidFill>
                  <a:schemeClr val="bg1"/>
                </a:solidFill>
                <a:latin typeface="Britannic Bold" panose="020B0903060703020204" pitchFamily="34" charset="0"/>
              </a:rPr>
              <a:t>&amp;interval=1d&amp;events=history&amp;=hP2rOschxO0</a:t>
            </a: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046A4672-BC70-0B44-A2A9-DABA59839E3B}"/>
              </a:ext>
            </a:extLst>
          </p:cNvPr>
          <p:cNvGrpSpPr/>
          <p:nvPr/>
        </p:nvGrpSpPr>
        <p:grpSpPr>
          <a:xfrm>
            <a:off x="1251230" y="4714606"/>
            <a:ext cx="15785535" cy="1119834"/>
            <a:chOff x="1251230" y="4714606"/>
            <a:chExt cx="15785535" cy="1119834"/>
          </a:xfrm>
        </p:grpSpPr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7A62E4B4-611A-E34E-A5BE-D56ED3CF4DF4}"/>
                </a:ext>
              </a:extLst>
            </p:cNvPr>
            <p:cNvGrpSpPr/>
            <p:nvPr/>
          </p:nvGrpSpPr>
          <p:grpSpPr>
            <a:xfrm>
              <a:off x="1251230" y="4714606"/>
              <a:ext cx="15785535" cy="1119834"/>
              <a:chOff x="0" y="0"/>
              <a:chExt cx="5727205" cy="1259613"/>
            </a:xfrm>
            <a:solidFill>
              <a:schemeClr val="bg1"/>
            </a:solidFill>
          </p:grpSpPr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8BD6798A-6BEA-6A4A-B200-98603D4285B5}"/>
                  </a:ext>
                </a:extLst>
              </p:cNvPr>
              <p:cNvSpPr/>
              <p:nvPr/>
            </p:nvSpPr>
            <p:spPr>
              <a:xfrm>
                <a:off x="0" y="0"/>
                <a:ext cx="572720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5727205" h="1259614">
                    <a:moveTo>
                      <a:pt x="560274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3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02745" y="0"/>
                    </a:lnTo>
                    <a:cubicBezTo>
                      <a:pt x="5671325" y="0"/>
                      <a:pt x="5727205" y="55880"/>
                      <a:pt x="5727205" y="124460"/>
                    </a:cubicBezTo>
                    <a:lnTo>
                      <a:pt x="5727205" y="1135153"/>
                    </a:lnTo>
                    <a:cubicBezTo>
                      <a:pt x="5727205" y="1203734"/>
                      <a:pt x="5671325" y="1259614"/>
                      <a:pt x="5602745" y="1259614"/>
                    </a:cubicBezTo>
                    <a:close/>
                  </a:path>
                </a:pathLst>
              </a:custGeom>
              <a:grpFill/>
              <a:ln w="60325"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8BE9607D-4DD4-9E49-8738-17290C267EC2}"/>
                </a:ext>
              </a:extLst>
            </p:cNvPr>
            <p:cNvSpPr txBox="1"/>
            <p:nvPr/>
          </p:nvSpPr>
          <p:spPr>
            <a:xfrm>
              <a:off x="2775106" y="4793831"/>
              <a:ext cx="12737782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API= </a:t>
              </a:r>
              <a:r>
                <a:rPr kumimoji="1" lang="en-US" altLang="zh-TW" sz="5500" dirty="0">
                  <a:solidFill>
                    <a:srgbClr val="FF0000"/>
                  </a:solidFill>
                  <a:latin typeface="Britannic Bold" panose="020B0903060703020204" pitchFamily="34" charset="0"/>
                </a:rPr>
                <a:t>A</a:t>
              </a:r>
              <a:r>
                <a:rPr kumimoji="1" lang="en-US" altLang="zh-TW" sz="5500" dirty="0">
                  <a:latin typeface="Britannic Bold" panose="020B0903060703020204" pitchFamily="34" charset="0"/>
                </a:rPr>
                <a:t>pplication </a:t>
              </a:r>
              <a:r>
                <a:rPr kumimoji="1" lang="en-US" altLang="zh-TW" sz="5500" dirty="0">
                  <a:solidFill>
                    <a:srgbClr val="FF0000"/>
                  </a:solidFill>
                  <a:latin typeface="Britannic Bold" panose="020B0903060703020204" pitchFamily="34" charset="0"/>
                </a:rPr>
                <a:t>P</a:t>
              </a:r>
              <a:r>
                <a:rPr kumimoji="1" lang="en-US" altLang="zh-TW" sz="5500" dirty="0">
                  <a:latin typeface="Britannic Bold" panose="020B0903060703020204" pitchFamily="34" charset="0"/>
                </a:rPr>
                <a:t>rogramming </a:t>
              </a:r>
              <a:r>
                <a:rPr kumimoji="1" lang="en-US" altLang="zh-TW" sz="5500" dirty="0">
                  <a:solidFill>
                    <a:srgbClr val="FF0000"/>
                  </a:solidFill>
                  <a:latin typeface="Britannic Bold" panose="020B0903060703020204" pitchFamily="34" charset="0"/>
                </a:rPr>
                <a:t>I</a:t>
              </a:r>
              <a:r>
                <a:rPr kumimoji="1" lang="en-US" altLang="zh-TW" sz="5500" dirty="0">
                  <a:latin typeface="Britannic Bold" panose="020B0903060703020204" pitchFamily="34" charset="0"/>
                </a:rPr>
                <a:t>nterface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542870AF-D124-EB48-A111-3D6051CCCD5A}"/>
              </a:ext>
            </a:extLst>
          </p:cNvPr>
          <p:cNvGrpSpPr/>
          <p:nvPr/>
        </p:nvGrpSpPr>
        <p:grpSpPr>
          <a:xfrm>
            <a:off x="2416313" y="4241569"/>
            <a:ext cx="13455368" cy="2969374"/>
            <a:chOff x="2416316" y="1434043"/>
            <a:chExt cx="13455368" cy="3096851"/>
          </a:xfrm>
        </p:grpSpPr>
        <p:grpSp>
          <p:nvGrpSpPr>
            <p:cNvPr id="34" name="Group 5">
              <a:extLst>
                <a:ext uri="{FF2B5EF4-FFF2-40B4-BE49-F238E27FC236}">
                  <a16:creationId xmlns:a16="http://schemas.microsoft.com/office/drawing/2014/main" id="{D15CA52D-2145-C24D-9ACE-D156C17E0023}"/>
                </a:ext>
              </a:extLst>
            </p:cNvPr>
            <p:cNvGrpSpPr/>
            <p:nvPr/>
          </p:nvGrpSpPr>
          <p:grpSpPr>
            <a:xfrm>
              <a:off x="2416316" y="1434043"/>
              <a:ext cx="13455368" cy="3096851"/>
              <a:chOff x="0" y="-32217"/>
              <a:chExt cx="5727205" cy="1259614"/>
            </a:xfrm>
            <a:solidFill>
              <a:schemeClr val="bg1"/>
            </a:solidFill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81DB90C-D292-5146-BC24-F38251652AAB}"/>
                  </a:ext>
                </a:extLst>
              </p:cNvPr>
              <p:cNvSpPr/>
              <p:nvPr/>
            </p:nvSpPr>
            <p:spPr>
              <a:xfrm>
                <a:off x="0" y="-32217"/>
                <a:ext cx="5727205" cy="1259614"/>
              </a:xfrm>
              <a:custGeom>
                <a:avLst/>
                <a:gdLst/>
                <a:ahLst/>
                <a:cxnLst/>
                <a:rect l="l" t="t" r="r" b="b"/>
                <a:pathLst>
                  <a:path w="5727205" h="1259614">
                    <a:moveTo>
                      <a:pt x="560274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3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02745" y="0"/>
                    </a:lnTo>
                    <a:cubicBezTo>
                      <a:pt x="5671325" y="0"/>
                      <a:pt x="5727205" y="55880"/>
                      <a:pt x="5727205" y="124460"/>
                    </a:cubicBezTo>
                    <a:lnTo>
                      <a:pt x="5727205" y="1135153"/>
                    </a:lnTo>
                    <a:cubicBezTo>
                      <a:pt x="5727205" y="1203734"/>
                      <a:pt x="5671325" y="1259614"/>
                      <a:pt x="5602745" y="1259614"/>
                    </a:cubicBezTo>
                    <a:close/>
                  </a:path>
                </a:pathLst>
              </a:custGeom>
              <a:grpFill/>
              <a:ln w="60325"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E3E5916-A6D1-E74A-988A-D0865E862FE8}"/>
                </a:ext>
              </a:extLst>
            </p:cNvPr>
            <p:cNvSpPr txBox="1"/>
            <p:nvPr/>
          </p:nvSpPr>
          <p:spPr>
            <a:xfrm>
              <a:off x="3506078" y="1782140"/>
              <a:ext cx="11275844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5000" dirty="0">
                  <a:latin typeface="Britannic Bold" panose="020B0903060703020204" pitchFamily="34" charset="0"/>
                  <a:ea typeface="Heiti TC Medium" pitchFamily="2" charset="-128"/>
                </a:rPr>
                <a:t>2020/9/1 ~ 9/13</a:t>
              </a:r>
            </a:p>
            <a:p>
              <a:r>
                <a:rPr kumimoji="1" lang="en-US" altLang="zh-TW" sz="5000" dirty="0">
                  <a:latin typeface="Britannic Bold" panose="020B0903060703020204" pitchFamily="34" charset="0"/>
                  <a:ea typeface="Heiti TC Medium" pitchFamily="2" charset="-128"/>
                </a:rPr>
                <a:t>					Period1=1598889600</a:t>
              </a:r>
            </a:p>
            <a:p>
              <a:r>
                <a:rPr kumimoji="1" lang="en-US" altLang="zh-TW" sz="5000" dirty="0">
                  <a:latin typeface="Britannic Bold" panose="020B0903060703020204" pitchFamily="34" charset="0"/>
                  <a:ea typeface="Heiti TC Medium" pitchFamily="2" charset="-128"/>
                </a:rPr>
                <a:t>					Period2=1599926400</a:t>
              </a:r>
              <a:endParaRPr kumimoji="1" lang="zh-TW" altLang="en-US" sz="5000" dirty="0">
                <a:latin typeface="Britannic Bold" panose="020B0903060703020204" pitchFamily="34" charset="0"/>
                <a:ea typeface="Heiti TC Medium" pitchFamily="2" charset="-128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56D92F5F-BC49-7143-A02C-BD44D667F5F8}"/>
              </a:ext>
            </a:extLst>
          </p:cNvPr>
          <p:cNvGrpSpPr/>
          <p:nvPr/>
        </p:nvGrpSpPr>
        <p:grpSpPr>
          <a:xfrm>
            <a:off x="2416313" y="7380252"/>
            <a:ext cx="13455368" cy="2281670"/>
            <a:chOff x="2416316" y="7255019"/>
            <a:chExt cx="13455368" cy="2281670"/>
          </a:xfrm>
        </p:grpSpPr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1CE4EF9E-60E3-C248-9697-B969FA9AA9FE}"/>
                </a:ext>
              </a:extLst>
            </p:cNvPr>
            <p:cNvGrpSpPr/>
            <p:nvPr/>
          </p:nvGrpSpPr>
          <p:grpSpPr>
            <a:xfrm>
              <a:off x="2416316" y="7255019"/>
              <a:ext cx="13455368" cy="2281670"/>
              <a:chOff x="0" y="137047"/>
              <a:chExt cx="5727205" cy="1034479"/>
            </a:xfrm>
            <a:solidFill>
              <a:schemeClr val="bg1"/>
            </a:solidFill>
          </p:grpSpPr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2CDA45E6-C47F-3645-9789-67504D05F7D2}"/>
                  </a:ext>
                </a:extLst>
              </p:cNvPr>
              <p:cNvSpPr/>
              <p:nvPr/>
            </p:nvSpPr>
            <p:spPr>
              <a:xfrm>
                <a:off x="0" y="137047"/>
                <a:ext cx="5727205" cy="1034479"/>
              </a:xfrm>
              <a:custGeom>
                <a:avLst/>
                <a:gdLst/>
                <a:ahLst/>
                <a:cxnLst/>
                <a:rect l="l" t="t" r="r" b="b"/>
                <a:pathLst>
                  <a:path w="5727205" h="1259614">
                    <a:moveTo>
                      <a:pt x="5602745" y="1259613"/>
                    </a:moveTo>
                    <a:lnTo>
                      <a:pt x="124460" y="1259613"/>
                    </a:lnTo>
                    <a:cubicBezTo>
                      <a:pt x="55880" y="1259613"/>
                      <a:pt x="0" y="1203733"/>
                      <a:pt x="0" y="113515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602745" y="0"/>
                    </a:lnTo>
                    <a:cubicBezTo>
                      <a:pt x="5671325" y="0"/>
                      <a:pt x="5727205" y="55880"/>
                      <a:pt x="5727205" y="124460"/>
                    </a:cubicBezTo>
                    <a:lnTo>
                      <a:pt x="5727205" y="1135153"/>
                    </a:lnTo>
                    <a:cubicBezTo>
                      <a:pt x="5727205" y="1203734"/>
                      <a:pt x="5671325" y="1259614"/>
                      <a:pt x="5602745" y="1259614"/>
                    </a:cubicBezTo>
                    <a:close/>
                  </a:path>
                </a:pathLst>
              </a:custGeom>
              <a:grpFill/>
              <a:ln w="60325">
                <a:noFill/>
              </a:ln>
            </p:spPr>
            <p:txBody>
              <a:bodyPr/>
              <a:lstStyle/>
              <a:p>
                <a:endParaRPr lang="zh-TW" altLang="en-US" dirty="0"/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2092AA06-D9C1-3C4B-BADE-DCD667AC5703}"/>
                </a:ext>
              </a:extLst>
            </p:cNvPr>
            <p:cNvSpPr txBox="1"/>
            <p:nvPr/>
          </p:nvSpPr>
          <p:spPr>
            <a:xfrm>
              <a:off x="3480678" y="7449308"/>
              <a:ext cx="1078853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5500" dirty="0">
                  <a:latin typeface="Heiti TC Medium" pitchFamily="2" charset="-128"/>
                  <a:ea typeface="Heiti TC Medium" pitchFamily="2" charset="-128"/>
                </a:rPr>
                <a:t>時間轉換器</a:t>
              </a:r>
              <a:r>
                <a:rPr kumimoji="1" lang="en-US" altLang="zh-TW" sz="5500" dirty="0">
                  <a:latin typeface="Britannic Bold" panose="020B0903060703020204" pitchFamily="34" charset="0"/>
                </a:rPr>
                <a:t>			Epoch converter</a:t>
              </a:r>
            </a:p>
            <a:p>
              <a:r>
                <a:rPr kumimoji="1" lang="en-US" altLang="zh-TW" sz="5500" dirty="0">
                  <a:latin typeface="Britannic Bold" panose="020B0903060703020204" pitchFamily="34" charset="0"/>
                </a:rPr>
                <a:t>						Timestamp</a:t>
              </a:r>
              <a:endParaRPr kumimoji="1" lang="zh-TW" altLang="en-US" sz="5500" dirty="0">
                <a:latin typeface="Britannic Bold" panose="020B0903060703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11585909" y="2264932"/>
            <a:ext cx="5689479" cy="3682561"/>
            <a:chOff x="0" y="0"/>
            <a:chExt cx="1923367" cy="12449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23367" cy="1244915"/>
            </a:xfrm>
            <a:custGeom>
              <a:avLst/>
              <a:gdLst/>
              <a:ahLst/>
              <a:cxnLst/>
              <a:rect l="l" t="t" r="r" b="b"/>
              <a:pathLst>
                <a:path w="1923367" h="1244915">
                  <a:moveTo>
                    <a:pt x="1798906" y="1244915"/>
                  </a:moveTo>
                  <a:lnTo>
                    <a:pt x="124460" y="1244915"/>
                  </a:lnTo>
                  <a:cubicBezTo>
                    <a:pt x="55880" y="1244915"/>
                    <a:pt x="0" y="1189034"/>
                    <a:pt x="0" y="112045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798907" y="0"/>
                  </a:lnTo>
                  <a:cubicBezTo>
                    <a:pt x="1867487" y="0"/>
                    <a:pt x="1923367" y="55880"/>
                    <a:pt x="1923367" y="124460"/>
                  </a:cubicBezTo>
                  <a:lnTo>
                    <a:pt x="1923367" y="1120455"/>
                  </a:lnTo>
                  <a:cubicBezTo>
                    <a:pt x="1923367" y="1189035"/>
                    <a:pt x="1867487" y="1244915"/>
                    <a:pt x="1798907" y="1244915"/>
                  </a:cubicBezTo>
                  <a:close/>
                </a:path>
              </a:pathLst>
            </a:custGeom>
            <a:solidFill>
              <a:srgbClr val="75C7FB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13134" y="1028700"/>
            <a:ext cx="2141685" cy="199176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74660" y="2229526"/>
            <a:ext cx="7760318" cy="671267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117615" y="7578487"/>
            <a:ext cx="2141685" cy="199176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841CB8B-F928-4E43-B24F-C42A4190EA0A}"/>
              </a:ext>
            </a:extLst>
          </p:cNvPr>
          <p:cNvSpPr txBox="1"/>
          <p:nvPr/>
        </p:nvSpPr>
        <p:spPr>
          <a:xfrm>
            <a:off x="1190875" y="5802473"/>
            <a:ext cx="752161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6500" dirty="0">
                <a:latin typeface="Britannic Bold" panose="020B0903060703020204" pitchFamily="34" charset="0"/>
              </a:rPr>
              <a:t>Coding introduction</a:t>
            </a:r>
            <a:endParaRPr kumimoji="1" lang="zh-TW" altLang="en-US" sz="6500" dirty="0">
              <a:latin typeface="Britannic Bold" panose="020B090306070302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89741ED-92A2-4544-B0BA-718F8651E9CE}"/>
              </a:ext>
            </a:extLst>
          </p:cNvPr>
          <p:cNvSpPr txBox="1"/>
          <p:nvPr/>
        </p:nvSpPr>
        <p:spPr>
          <a:xfrm>
            <a:off x="1027401" y="3401816"/>
            <a:ext cx="7848559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5000" b="1" spc="-72" dirty="0">
                <a:solidFill>
                  <a:srgbClr val="0048C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HEITI TC MEDIUM" pitchFamily="2" charset="-128"/>
                <a:ea typeface="HEITI TC MEDIUM" pitchFamily="2" charset="-128"/>
              </a:rPr>
              <a:t>程式介紹</a:t>
            </a:r>
            <a:endParaRPr lang="en-US" altLang="zh-TW" sz="15000" b="1" spc="-72" dirty="0">
              <a:solidFill>
                <a:srgbClr val="0048C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HEITI TC MEDIUM" pitchFamily="2" charset="-128"/>
              <a:ea typeface="HEITI TC MEDIUM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511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3783</TotalTime>
  <Words>659</Words>
  <Application>Microsoft Macintosh PowerPoint</Application>
  <PresentationFormat>自訂</PresentationFormat>
  <Paragraphs>99</Paragraphs>
  <Slides>21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HEITI TC MEDIUM</vt:lpstr>
      <vt:lpstr>Muli Bold</vt:lpstr>
      <vt:lpstr>Muli Regular</vt:lpstr>
      <vt:lpstr>Britannic Bold</vt:lpstr>
      <vt:lpstr>HEITI TC MEDIUM</vt:lpstr>
      <vt:lpstr>Calibri</vt:lpstr>
      <vt:lpstr>Inknut Antiqua Medium Bold</vt:lpstr>
      <vt:lpstr>Arial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睿鵬 洪</cp:lastModifiedBy>
  <cp:revision>69</cp:revision>
  <dcterms:created xsi:type="dcterms:W3CDTF">2006-08-16T00:00:00Z</dcterms:created>
  <dcterms:modified xsi:type="dcterms:W3CDTF">2021-06-19T14:24:41Z</dcterms:modified>
  <dc:identifier>DAEg2Z-Tp1M</dc:identifier>
</cp:coreProperties>
</file>